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79" r:id="rId2"/>
    <p:sldId id="411" r:id="rId3"/>
    <p:sldId id="434" r:id="rId4"/>
    <p:sldId id="435" r:id="rId5"/>
    <p:sldId id="436" r:id="rId6"/>
    <p:sldId id="425" r:id="rId7"/>
    <p:sldId id="439" r:id="rId8"/>
    <p:sldId id="432" r:id="rId9"/>
    <p:sldId id="446" r:id="rId10"/>
    <p:sldId id="463" r:id="rId11"/>
    <p:sldId id="447" r:id="rId12"/>
    <p:sldId id="448" r:id="rId13"/>
    <p:sldId id="449" r:id="rId14"/>
    <p:sldId id="450" r:id="rId15"/>
    <p:sldId id="456" r:id="rId16"/>
    <p:sldId id="451" r:id="rId17"/>
    <p:sldId id="457" r:id="rId18"/>
    <p:sldId id="458" r:id="rId19"/>
    <p:sldId id="459" r:id="rId20"/>
    <p:sldId id="460" r:id="rId21"/>
    <p:sldId id="453" r:id="rId22"/>
    <p:sldId id="454" r:id="rId23"/>
    <p:sldId id="455" r:id="rId24"/>
    <p:sldId id="461" r:id="rId25"/>
    <p:sldId id="462" r:id="rId26"/>
    <p:sldId id="410" r:id="rId27"/>
    <p:sldId id="328" r:id="rId28"/>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3"/>
    <a:srgbClr val="FFBF09"/>
    <a:srgbClr val="1F4E79"/>
    <a:srgbClr val="E7EEF1"/>
    <a:srgbClr val="E9F3F2"/>
    <a:srgbClr val="0051A5"/>
    <a:srgbClr val="C7F3F2"/>
    <a:srgbClr val="8B9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0" autoAdjust="0"/>
    <p:restoredTop sz="94095" autoAdjust="0"/>
  </p:normalViewPr>
  <p:slideViewPr>
    <p:cSldViewPr snapToGrid="0">
      <p:cViewPr varScale="1">
        <p:scale>
          <a:sx n="116" d="100"/>
          <a:sy n="116" d="100"/>
        </p:scale>
        <p:origin x="159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067D4-7DE0-48CE-8B76-FFA3E7506861}" type="datetimeFigureOut">
              <a:rPr lang="en-CA" smtClean="0"/>
              <a:t>2021-12-02</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B8B74E-894F-4446-88C1-DF9F1EDBE3F2}" type="slidenum">
              <a:rPr lang="en-CA" smtClean="0"/>
              <a:t>‹#›</a:t>
            </a:fld>
            <a:endParaRPr lang="en-CA"/>
          </a:p>
        </p:txBody>
      </p:sp>
    </p:spTree>
    <p:extLst>
      <p:ext uri="{BB962C8B-B14F-4D97-AF65-F5344CB8AC3E}">
        <p14:creationId xmlns:p14="http://schemas.microsoft.com/office/powerpoint/2010/main" val="56825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a:t>
            </a:fld>
            <a:endParaRPr lang="en-CA"/>
          </a:p>
        </p:txBody>
      </p:sp>
    </p:spTree>
    <p:extLst>
      <p:ext uri="{BB962C8B-B14F-4D97-AF65-F5344CB8AC3E}">
        <p14:creationId xmlns:p14="http://schemas.microsoft.com/office/powerpoint/2010/main" val="121022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10</a:t>
            </a:fld>
            <a:endParaRPr lang="en-CA"/>
          </a:p>
        </p:txBody>
      </p:sp>
    </p:spTree>
    <p:extLst>
      <p:ext uri="{BB962C8B-B14F-4D97-AF65-F5344CB8AC3E}">
        <p14:creationId xmlns:p14="http://schemas.microsoft.com/office/powerpoint/2010/main" val="238761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11</a:t>
            </a:fld>
            <a:endParaRPr lang="en-CA"/>
          </a:p>
        </p:txBody>
      </p:sp>
    </p:spTree>
    <p:extLst>
      <p:ext uri="{BB962C8B-B14F-4D97-AF65-F5344CB8AC3E}">
        <p14:creationId xmlns:p14="http://schemas.microsoft.com/office/powerpoint/2010/main" val="123550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12</a:t>
            </a:fld>
            <a:endParaRPr lang="en-CA"/>
          </a:p>
        </p:txBody>
      </p:sp>
    </p:spTree>
    <p:extLst>
      <p:ext uri="{BB962C8B-B14F-4D97-AF65-F5344CB8AC3E}">
        <p14:creationId xmlns:p14="http://schemas.microsoft.com/office/powerpoint/2010/main" val="144547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13</a:t>
            </a:fld>
            <a:endParaRPr lang="en-CA"/>
          </a:p>
        </p:txBody>
      </p:sp>
    </p:spTree>
    <p:extLst>
      <p:ext uri="{BB962C8B-B14F-4D97-AF65-F5344CB8AC3E}">
        <p14:creationId xmlns:p14="http://schemas.microsoft.com/office/powerpoint/2010/main" val="53845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14</a:t>
            </a:fld>
            <a:endParaRPr lang="en-CA"/>
          </a:p>
        </p:txBody>
      </p:sp>
    </p:spTree>
    <p:extLst>
      <p:ext uri="{BB962C8B-B14F-4D97-AF65-F5344CB8AC3E}">
        <p14:creationId xmlns:p14="http://schemas.microsoft.com/office/powerpoint/2010/main" val="11409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15</a:t>
            </a:fld>
            <a:endParaRPr lang="en-CA"/>
          </a:p>
        </p:txBody>
      </p:sp>
    </p:spTree>
    <p:extLst>
      <p:ext uri="{BB962C8B-B14F-4D97-AF65-F5344CB8AC3E}">
        <p14:creationId xmlns:p14="http://schemas.microsoft.com/office/powerpoint/2010/main" val="161025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16</a:t>
            </a:fld>
            <a:endParaRPr lang="en-CA"/>
          </a:p>
        </p:txBody>
      </p:sp>
    </p:spTree>
    <p:extLst>
      <p:ext uri="{BB962C8B-B14F-4D97-AF65-F5344CB8AC3E}">
        <p14:creationId xmlns:p14="http://schemas.microsoft.com/office/powerpoint/2010/main" val="314957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17</a:t>
            </a:fld>
            <a:endParaRPr lang="en-CA"/>
          </a:p>
        </p:txBody>
      </p:sp>
    </p:spTree>
    <p:extLst>
      <p:ext uri="{BB962C8B-B14F-4D97-AF65-F5344CB8AC3E}">
        <p14:creationId xmlns:p14="http://schemas.microsoft.com/office/powerpoint/2010/main" val="336632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18</a:t>
            </a:fld>
            <a:endParaRPr lang="en-CA"/>
          </a:p>
        </p:txBody>
      </p:sp>
    </p:spTree>
    <p:extLst>
      <p:ext uri="{BB962C8B-B14F-4D97-AF65-F5344CB8AC3E}">
        <p14:creationId xmlns:p14="http://schemas.microsoft.com/office/powerpoint/2010/main" val="98299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19</a:t>
            </a:fld>
            <a:endParaRPr lang="en-CA"/>
          </a:p>
        </p:txBody>
      </p:sp>
    </p:spTree>
    <p:extLst>
      <p:ext uri="{BB962C8B-B14F-4D97-AF65-F5344CB8AC3E}">
        <p14:creationId xmlns:p14="http://schemas.microsoft.com/office/powerpoint/2010/main" val="207660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a:t>
            </a:fld>
            <a:endParaRPr lang="en-CA"/>
          </a:p>
        </p:txBody>
      </p:sp>
    </p:spTree>
    <p:extLst>
      <p:ext uri="{BB962C8B-B14F-4D97-AF65-F5344CB8AC3E}">
        <p14:creationId xmlns:p14="http://schemas.microsoft.com/office/powerpoint/2010/main" val="412422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20</a:t>
            </a:fld>
            <a:endParaRPr lang="en-CA"/>
          </a:p>
        </p:txBody>
      </p:sp>
    </p:spTree>
    <p:extLst>
      <p:ext uri="{BB962C8B-B14F-4D97-AF65-F5344CB8AC3E}">
        <p14:creationId xmlns:p14="http://schemas.microsoft.com/office/powerpoint/2010/main" val="378478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21</a:t>
            </a:fld>
            <a:endParaRPr lang="en-CA"/>
          </a:p>
        </p:txBody>
      </p:sp>
    </p:spTree>
    <p:extLst>
      <p:ext uri="{BB962C8B-B14F-4D97-AF65-F5344CB8AC3E}">
        <p14:creationId xmlns:p14="http://schemas.microsoft.com/office/powerpoint/2010/main" val="257610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22</a:t>
            </a:fld>
            <a:endParaRPr lang="en-CA"/>
          </a:p>
        </p:txBody>
      </p:sp>
    </p:spTree>
    <p:extLst>
      <p:ext uri="{BB962C8B-B14F-4D97-AF65-F5344CB8AC3E}">
        <p14:creationId xmlns:p14="http://schemas.microsoft.com/office/powerpoint/2010/main" val="3737415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23</a:t>
            </a:fld>
            <a:endParaRPr lang="en-CA"/>
          </a:p>
        </p:txBody>
      </p:sp>
    </p:spTree>
    <p:extLst>
      <p:ext uri="{BB962C8B-B14F-4D97-AF65-F5344CB8AC3E}">
        <p14:creationId xmlns:p14="http://schemas.microsoft.com/office/powerpoint/2010/main" val="307858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24</a:t>
            </a:fld>
            <a:endParaRPr lang="en-CA"/>
          </a:p>
        </p:txBody>
      </p:sp>
    </p:spTree>
    <p:extLst>
      <p:ext uri="{BB962C8B-B14F-4D97-AF65-F5344CB8AC3E}">
        <p14:creationId xmlns:p14="http://schemas.microsoft.com/office/powerpoint/2010/main" val="34511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25</a:t>
            </a:fld>
            <a:endParaRPr lang="en-CA"/>
          </a:p>
        </p:txBody>
      </p:sp>
    </p:spTree>
    <p:extLst>
      <p:ext uri="{BB962C8B-B14F-4D97-AF65-F5344CB8AC3E}">
        <p14:creationId xmlns:p14="http://schemas.microsoft.com/office/powerpoint/2010/main" val="150103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26</a:t>
            </a:fld>
            <a:endParaRPr lang="en-CA"/>
          </a:p>
        </p:txBody>
      </p:sp>
    </p:spTree>
    <p:extLst>
      <p:ext uri="{BB962C8B-B14F-4D97-AF65-F5344CB8AC3E}">
        <p14:creationId xmlns:p14="http://schemas.microsoft.com/office/powerpoint/2010/main" val="2648789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27</a:t>
            </a:fld>
            <a:endParaRPr lang="en-CA"/>
          </a:p>
        </p:txBody>
      </p:sp>
    </p:spTree>
    <p:extLst>
      <p:ext uri="{BB962C8B-B14F-4D97-AF65-F5344CB8AC3E}">
        <p14:creationId xmlns:p14="http://schemas.microsoft.com/office/powerpoint/2010/main" val="2896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3</a:t>
            </a:fld>
            <a:endParaRPr lang="en-CA"/>
          </a:p>
        </p:txBody>
      </p:sp>
    </p:spTree>
    <p:extLst>
      <p:ext uri="{BB962C8B-B14F-4D97-AF65-F5344CB8AC3E}">
        <p14:creationId xmlns:p14="http://schemas.microsoft.com/office/powerpoint/2010/main" val="101277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4</a:t>
            </a:fld>
            <a:endParaRPr lang="en-CA"/>
          </a:p>
        </p:txBody>
      </p:sp>
    </p:spTree>
    <p:extLst>
      <p:ext uri="{BB962C8B-B14F-4D97-AF65-F5344CB8AC3E}">
        <p14:creationId xmlns:p14="http://schemas.microsoft.com/office/powerpoint/2010/main" val="288783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5</a:t>
            </a:fld>
            <a:endParaRPr lang="en-CA"/>
          </a:p>
        </p:txBody>
      </p:sp>
    </p:spTree>
    <p:extLst>
      <p:ext uri="{BB962C8B-B14F-4D97-AF65-F5344CB8AC3E}">
        <p14:creationId xmlns:p14="http://schemas.microsoft.com/office/powerpoint/2010/main" val="8805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6</a:t>
            </a:fld>
            <a:endParaRPr lang="en-CA"/>
          </a:p>
        </p:txBody>
      </p:sp>
    </p:spTree>
    <p:extLst>
      <p:ext uri="{BB962C8B-B14F-4D97-AF65-F5344CB8AC3E}">
        <p14:creationId xmlns:p14="http://schemas.microsoft.com/office/powerpoint/2010/main" val="304702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7</a:t>
            </a:fld>
            <a:endParaRPr lang="en-CA"/>
          </a:p>
        </p:txBody>
      </p:sp>
    </p:spTree>
    <p:extLst>
      <p:ext uri="{BB962C8B-B14F-4D97-AF65-F5344CB8AC3E}">
        <p14:creationId xmlns:p14="http://schemas.microsoft.com/office/powerpoint/2010/main" val="12905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8</a:t>
            </a:fld>
            <a:endParaRPr lang="en-CA"/>
          </a:p>
        </p:txBody>
      </p:sp>
    </p:spTree>
    <p:extLst>
      <p:ext uri="{BB962C8B-B14F-4D97-AF65-F5344CB8AC3E}">
        <p14:creationId xmlns:p14="http://schemas.microsoft.com/office/powerpoint/2010/main" val="416329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800" b="1" dirty="0"/>
          </a:p>
        </p:txBody>
      </p:sp>
      <p:sp>
        <p:nvSpPr>
          <p:cNvPr id="4" name="Slide Number Placeholder 3"/>
          <p:cNvSpPr>
            <a:spLocks noGrp="1"/>
          </p:cNvSpPr>
          <p:nvPr>
            <p:ph type="sldNum" sz="quarter" idx="10"/>
          </p:nvPr>
        </p:nvSpPr>
        <p:spPr/>
        <p:txBody>
          <a:bodyPr/>
          <a:lstStyle/>
          <a:p>
            <a:fld id="{0AB8B74E-894F-4446-88C1-DF9F1EDBE3F2}" type="slidenum">
              <a:rPr lang="en-CA" smtClean="0"/>
              <a:t>9</a:t>
            </a:fld>
            <a:endParaRPr lang="en-CA"/>
          </a:p>
        </p:txBody>
      </p:sp>
    </p:spTree>
    <p:extLst>
      <p:ext uri="{BB962C8B-B14F-4D97-AF65-F5344CB8AC3E}">
        <p14:creationId xmlns:p14="http://schemas.microsoft.com/office/powerpoint/2010/main" val="38311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r-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56D475B4-3707-49F1-B08E-AE80B9D0F4ED}" type="datetimeFigureOut">
              <a:rPr lang="fr-CA" smtClean="0"/>
              <a:t>2021-12-02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420183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56D475B4-3707-49F1-B08E-AE80B9D0F4ED}" type="datetimeFigureOut">
              <a:rPr lang="fr-CA" smtClean="0"/>
              <a:t>2021-12-02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98449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56D475B4-3707-49F1-B08E-AE80B9D0F4ED}" type="datetimeFigureOut">
              <a:rPr lang="fr-CA" smtClean="0"/>
              <a:t>2021-12-02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2971324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Shape 19"/>
          <p:cNvSpPr>
            <a:spLocks noGrp="1"/>
          </p:cNvSpPr>
          <p:nvPr>
            <p:ph type="pic" idx="13"/>
          </p:nvPr>
        </p:nvSpPr>
        <p:spPr>
          <a:xfrm>
            <a:off x="1172238" y="336550"/>
            <a:ext cx="6800852" cy="4368800"/>
          </a:xfrm>
          <a:prstGeom prst="rect">
            <a:avLst/>
          </a:prstGeom>
        </p:spPr>
        <p:txBody>
          <a:bodyPr lIns="91439" tIns="45719" rIns="91439" bIns="45719" anchor="t">
            <a:noAutofit/>
          </a:bodyPr>
          <a:lstStyle/>
          <a:p>
            <a:endParaRPr/>
          </a:p>
        </p:txBody>
      </p:sp>
      <p:sp>
        <p:nvSpPr>
          <p:cNvPr id="20" name="Title Text"/>
          <p:cNvSpPr txBox="1">
            <a:spLocks noGrp="1"/>
          </p:cNvSpPr>
          <p:nvPr>
            <p:ph type="title"/>
          </p:nvPr>
        </p:nvSpPr>
        <p:spPr>
          <a:xfrm>
            <a:off x="238125" y="4756150"/>
            <a:ext cx="8667750" cy="1003300"/>
          </a:xfrm>
          <a:prstGeom prst="rect">
            <a:avLst/>
          </a:prstGeom>
        </p:spPr>
        <p:txBody>
          <a:bodyPr/>
          <a:lstStyle/>
          <a:p>
            <a:r>
              <a:t>Title Text</a:t>
            </a:r>
          </a:p>
        </p:txBody>
      </p:sp>
      <p:sp>
        <p:nvSpPr>
          <p:cNvPr id="21" name="Body Level One…"/>
          <p:cNvSpPr txBox="1">
            <a:spLocks noGrp="1"/>
          </p:cNvSpPr>
          <p:nvPr>
            <p:ph type="body" sz="quarter" idx="1"/>
          </p:nvPr>
        </p:nvSpPr>
        <p:spPr>
          <a:xfrm>
            <a:off x="238125" y="5721350"/>
            <a:ext cx="866775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82110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56D475B4-3707-49F1-B08E-AE80B9D0F4ED}" type="datetimeFigureOut">
              <a:rPr lang="fr-CA" smtClean="0"/>
              <a:t>2021-12-02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253656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D475B4-3707-49F1-B08E-AE80B9D0F4ED}" type="datetimeFigureOut">
              <a:rPr lang="fr-CA" smtClean="0"/>
              <a:t>2021-12-02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124965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56D475B4-3707-49F1-B08E-AE80B9D0F4ED}" type="datetimeFigureOut">
              <a:rPr lang="fr-CA" smtClean="0"/>
              <a:t>2021-12-02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341674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r-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56D475B4-3707-49F1-B08E-AE80B9D0F4ED}" type="datetimeFigureOut">
              <a:rPr lang="fr-CA" smtClean="0"/>
              <a:t>2021-12-02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111912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56D475B4-3707-49F1-B08E-AE80B9D0F4ED}" type="datetimeFigureOut">
              <a:rPr lang="fr-CA" smtClean="0"/>
              <a:t>2021-12-02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150700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475B4-3707-49F1-B08E-AE80B9D0F4ED}" type="datetimeFigureOut">
              <a:rPr lang="fr-CA" smtClean="0"/>
              <a:t>2021-12-02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100889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D475B4-3707-49F1-B08E-AE80B9D0F4ED}" type="datetimeFigureOut">
              <a:rPr lang="fr-CA" smtClean="0"/>
              <a:t>2021-12-02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36624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r-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D475B4-3707-49F1-B08E-AE80B9D0F4ED}" type="datetimeFigureOut">
              <a:rPr lang="fr-CA" smtClean="0"/>
              <a:t>2021-12-02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A9DB5DD-7894-4AA3-A655-84B849F0F151}" type="slidenum">
              <a:rPr lang="fr-CA" smtClean="0"/>
              <a:t>‹#›</a:t>
            </a:fld>
            <a:endParaRPr lang="fr-CA"/>
          </a:p>
        </p:txBody>
      </p:sp>
    </p:spTree>
    <p:extLst>
      <p:ext uri="{BB962C8B-B14F-4D97-AF65-F5344CB8AC3E}">
        <p14:creationId xmlns:p14="http://schemas.microsoft.com/office/powerpoint/2010/main" val="171551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D475B4-3707-49F1-B08E-AE80B9D0F4ED}" type="datetimeFigureOut">
              <a:rPr lang="fr-CA" smtClean="0"/>
              <a:t>2021-12-02</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9DB5DD-7894-4AA3-A655-84B849F0F151}" type="slidenum">
              <a:rPr lang="fr-CA" smtClean="0"/>
              <a:t>‹#›</a:t>
            </a:fld>
            <a:endParaRPr lang="fr-CA"/>
          </a:p>
        </p:txBody>
      </p:sp>
    </p:spTree>
    <p:extLst>
      <p:ext uri="{BB962C8B-B14F-4D97-AF65-F5344CB8AC3E}">
        <p14:creationId xmlns:p14="http://schemas.microsoft.com/office/powerpoint/2010/main" val="376575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8.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hyperlink" Target="https://thoughtleadership.rbc.com/" TargetMode="External"/><Relationship Id="rId4" Type="http://schemas.openxmlformats.org/officeDocument/2006/relationships/hyperlink" Target="http://www.rbc.com/econom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7988E048-B3E8-3348-99DD-A28B84AA456F}"/>
              </a:ext>
            </a:extLst>
          </p:cNvPr>
          <p:cNvPicPr>
            <a:picLocks noChangeAspect="1"/>
          </p:cNvPicPr>
          <p:nvPr/>
        </p:nvPicPr>
        <p:blipFill rotWithShape="1">
          <a:blip r:embed="rId3">
            <a:extLst>
              <a:ext uri="{28A0092B-C50C-407E-A947-70E740481C1C}">
                <a14:useLocalDpi xmlns:a14="http://schemas.microsoft.com/office/drawing/2010/main" val="0"/>
              </a:ext>
            </a:extLst>
          </a:blip>
          <a:srcRect l="20573"/>
          <a:stretch/>
        </p:blipFill>
        <p:spPr>
          <a:xfrm>
            <a:off x="1255" y="0"/>
            <a:ext cx="9144000" cy="6858000"/>
          </a:xfrm>
          <a:prstGeom prst="rect">
            <a:avLst/>
          </a:prstGeom>
        </p:spPr>
      </p:pic>
      <p:sp>
        <p:nvSpPr>
          <p:cNvPr id="14" name="TextBox 13">
            <a:extLst>
              <a:ext uri="{FF2B5EF4-FFF2-40B4-BE49-F238E27FC236}">
                <a16:creationId xmlns="" xmlns:a16="http://schemas.microsoft.com/office/drawing/2014/main" id="{7B1A701A-4672-B24D-AB7F-6D0B22379317}"/>
              </a:ext>
            </a:extLst>
          </p:cNvPr>
          <p:cNvSpPr txBox="1"/>
          <p:nvPr/>
        </p:nvSpPr>
        <p:spPr>
          <a:xfrm>
            <a:off x="1550629" y="1691605"/>
            <a:ext cx="6842873" cy="923330"/>
          </a:xfrm>
          <a:prstGeom prst="rect">
            <a:avLst/>
          </a:prstGeom>
          <a:noFill/>
        </p:spPr>
        <p:txBody>
          <a:bodyPr wrap="square" rtlCol="0">
            <a:spAutoFit/>
          </a:bodyPr>
          <a:lstStyle/>
          <a:p>
            <a:r>
              <a:rPr lang="en-US" sz="2700" b="1" dirty="0" smtClean="0">
                <a:solidFill>
                  <a:schemeClr val="accent1">
                    <a:lumMod val="50000"/>
                  </a:schemeClr>
                </a:solidFill>
                <a:latin typeface="RBC Display" panose="02000000000000000000" pitchFamily="2" charset="77"/>
              </a:rPr>
              <a:t>Housing market outlook</a:t>
            </a:r>
            <a:r>
              <a:rPr lang="en-US" sz="2700" b="1" dirty="0" smtClean="0">
                <a:solidFill>
                  <a:schemeClr val="accent1">
                    <a:lumMod val="50000"/>
                  </a:schemeClr>
                </a:solidFill>
                <a:latin typeface="RBC Display" panose="02000000000000000000" pitchFamily="2" charset="77"/>
              </a:rPr>
              <a:t>: </a:t>
            </a:r>
            <a:r>
              <a:rPr lang="en-US" sz="2700" b="1" dirty="0" smtClean="0">
                <a:solidFill>
                  <a:schemeClr val="accent1">
                    <a:lumMod val="50000"/>
                  </a:schemeClr>
                </a:solidFill>
                <a:latin typeface="RBC Display" panose="02000000000000000000" pitchFamily="2" charset="77"/>
              </a:rPr>
              <a:t>from red hot to… just hot </a:t>
            </a:r>
            <a:r>
              <a:rPr lang="en-US" sz="2700" b="1" dirty="0">
                <a:solidFill>
                  <a:schemeClr val="accent1">
                    <a:lumMod val="50000"/>
                  </a:schemeClr>
                </a:solidFill>
                <a:latin typeface="RBC Display" panose="02000000000000000000" pitchFamily="2" charset="77"/>
              </a:rPr>
              <a:t>	</a:t>
            </a:r>
            <a:endParaRPr lang="en-US" b="1" dirty="0">
              <a:solidFill>
                <a:schemeClr val="accent1">
                  <a:lumMod val="50000"/>
                </a:schemeClr>
              </a:solidFill>
              <a:latin typeface="RBC Display" panose="02000000000000000000" pitchFamily="2" charset="77"/>
            </a:endParaRPr>
          </a:p>
        </p:txBody>
      </p:sp>
      <p:pic>
        <p:nvPicPr>
          <p:cNvPr id="17" name="Picture 16">
            <a:extLst>
              <a:ext uri="{FF2B5EF4-FFF2-40B4-BE49-F238E27FC236}">
                <a16:creationId xmlns="" xmlns:a16="http://schemas.microsoft.com/office/drawing/2014/main" id="{7BC9CF2D-6D39-214A-A925-9C72FEDADA1A}"/>
              </a:ext>
            </a:extLst>
          </p:cNvPr>
          <p:cNvPicPr>
            <a:picLocks noChangeAspect="1"/>
          </p:cNvPicPr>
          <p:nvPr/>
        </p:nvPicPr>
        <p:blipFill>
          <a:blip r:embed="rId4"/>
          <a:stretch>
            <a:fillRect/>
          </a:stretch>
        </p:blipFill>
        <p:spPr>
          <a:xfrm>
            <a:off x="-1493539" y="-228753"/>
            <a:ext cx="3701869" cy="1933058"/>
          </a:xfrm>
          <a:prstGeom prst="rect">
            <a:avLst/>
          </a:prstGeom>
        </p:spPr>
      </p:pic>
      <p:pic>
        <p:nvPicPr>
          <p:cNvPr id="18" name="Picture 17">
            <a:extLst>
              <a:ext uri="{FF2B5EF4-FFF2-40B4-BE49-F238E27FC236}">
                <a16:creationId xmlns="" xmlns:a16="http://schemas.microsoft.com/office/drawing/2014/main" id="{D80C088B-222C-3B42-83DB-E8EA61621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670" y="5620843"/>
            <a:ext cx="569903" cy="728663"/>
          </a:xfrm>
          <a:prstGeom prst="rect">
            <a:avLst/>
          </a:prstGeom>
        </p:spPr>
      </p:pic>
      <p:sp>
        <p:nvSpPr>
          <p:cNvPr id="6" name="TextBox 5">
            <a:extLst>
              <a:ext uri="{FF2B5EF4-FFF2-40B4-BE49-F238E27FC236}">
                <a16:creationId xmlns="" xmlns:a16="http://schemas.microsoft.com/office/drawing/2014/main" id="{7B1A701A-4672-B24D-AB7F-6D0B22379317}"/>
              </a:ext>
            </a:extLst>
          </p:cNvPr>
          <p:cNvSpPr txBox="1"/>
          <p:nvPr/>
        </p:nvSpPr>
        <p:spPr>
          <a:xfrm>
            <a:off x="5329129" y="5179955"/>
            <a:ext cx="3724712" cy="1169551"/>
          </a:xfrm>
          <a:prstGeom prst="rect">
            <a:avLst/>
          </a:prstGeom>
          <a:noFill/>
        </p:spPr>
        <p:txBody>
          <a:bodyPr wrap="square" rtlCol="0">
            <a:spAutoFit/>
          </a:bodyPr>
          <a:lstStyle/>
          <a:p>
            <a:r>
              <a:rPr lang="en-US" sz="1400" b="1" dirty="0" smtClean="0">
                <a:solidFill>
                  <a:schemeClr val="accent1">
                    <a:lumMod val="50000"/>
                  </a:schemeClr>
                </a:solidFill>
                <a:latin typeface="RBC Display" panose="02000000000000000000" pitchFamily="2" charset="77"/>
              </a:rPr>
              <a:t>Robert Hogue</a:t>
            </a:r>
            <a:endParaRPr lang="en-US" sz="1400" b="1" dirty="0">
              <a:solidFill>
                <a:schemeClr val="accent1">
                  <a:lumMod val="50000"/>
                </a:schemeClr>
              </a:solidFill>
              <a:latin typeface="RBC Display" panose="02000000000000000000" pitchFamily="2" charset="77"/>
            </a:endParaRPr>
          </a:p>
          <a:p>
            <a:r>
              <a:rPr lang="en-US" sz="1400" b="1" dirty="0" smtClean="0">
                <a:solidFill>
                  <a:schemeClr val="accent1">
                    <a:lumMod val="50000"/>
                  </a:schemeClr>
                </a:solidFill>
                <a:latin typeface="RBC Display" panose="02000000000000000000" pitchFamily="2" charset="77"/>
              </a:rPr>
              <a:t>Senior Economist</a:t>
            </a:r>
          </a:p>
          <a:p>
            <a:endParaRPr lang="en-US" sz="1400" b="1" dirty="0" smtClean="0">
              <a:solidFill>
                <a:schemeClr val="accent1">
                  <a:lumMod val="50000"/>
                </a:schemeClr>
              </a:solidFill>
              <a:latin typeface="RBC Display" panose="02000000000000000000" pitchFamily="2" charset="77"/>
            </a:endParaRPr>
          </a:p>
          <a:p>
            <a:r>
              <a:rPr lang="en-US" sz="1400" dirty="0" smtClean="0">
                <a:solidFill>
                  <a:schemeClr val="accent1">
                    <a:lumMod val="50000"/>
                  </a:schemeClr>
                </a:solidFill>
                <a:latin typeface="RBC Display" panose="02000000000000000000" pitchFamily="2" charset="77"/>
              </a:rPr>
              <a:t>(</a:t>
            </a:r>
            <a:r>
              <a:rPr lang="en-US" sz="1400" dirty="0">
                <a:solidFill>
                  <a:schemeClr val="accent1">
                    <a:lumMod val="50000"/>
                  </a:schemeClr>
                </a:solidFill>
                <a:latin typeface="RBC Display" panose="02000000000000000000" pitchFamily="2" charset="77"/>
              </a:rPr>
              <a:t>416) </a:t>
            </a:r>
            <a:r>
              <a:rPr lang="en-US" sz="1400" dirty="0" smtClean="0">
                <a:solidFill>
                  <a:schemeClr val="accent1">
                    <a:lumMod val="50000"/>
                  </a:schemeClr>
                </a:solidFill>
                <a:latin typeface="RBC Display" panose="02000000000000000000" pitchFamily="2" charset="77"/>
              </a:rPr>
              <a:t>974-6192</a:t>
            </a:r>
            <a:endParaRPr lang="en-US" sz="1400" dirty="0">
              <a:solidFill>
                <a:schemeClr val="accent1">
                  <a:lumMod val="50000"/>
                </a:schemeClr>
              </a:solidFill>
              <a:latin typeface="RBC Display" panose="02000000000000000000" pitchFamily="2" charset="77"/>
            </a:endParaRPr>
          </a:p>
          <a:p>
            <a:r>
              <a:rPr lang="en-US" sz="1400" dirty="0" smtClean="0">
                <a:solidFill>
                  <a:schemeClr val="accent1">
                    <a:lumMod val="50000"/>
                  </a:schemeClr>
                </a:solidFill>
                <a:latin typeface="RBC Display" panose="02000000000000000000" pitchFamily="2" charset="77"/>
              </a:rPr>
              <a:t>robert.hogue@rbc.com</a:t>
            </a:r>
            <a:endParaRPr lang="en-US" sz="1400" dirty="0">
              <a:solidFill>
                <a:schemeClr val="accent1">
                  <a:lumMod val="50000"/>
                </a:schemeClr>
              </a:solidFill>
              <a:latin typeface="RBC Display" panose="02000000000000000000" pitchFamily="2" charset="77"/>
            </a:endParaRPr>
          </a:p>
        </p:txBody>
      </p:sp>
      <p:sp>
        <p:nvSpPr>
          <p:cNvPr id="7" name="TextBox 6">
            <a:extLst>
              <a:ext uri="{FF2B5EF4-FFF2-40B4-BE49-F238E27FC236}">
                <a16:creationId xmlns="" xmlns:a16="http://schemas.microsoft.com/office/drawing/2014/main" id="{7B1A701A-4672-B24D-AB7F-6D0B22379317}"/>
              </a:ext>
            </a:extLst>
          </p:cNvPr>
          <p:cNvSpPr txBox="1"/>
          <p:nvPr/>
        </p:nvSpPr>
        <p:spPr>
          <a:xfrm>
            <a:off x="1680193" y="3395910"/>
            <a:ext cx="5022531" cy="584775"/>
          </a:xfrm>
          <a:prstGeom prst="rect">
            <a:avLst/>
          </a:prstGeom>
          <a:noFill/>
        </p:spPr>
        <p:txBody>
          <a:bodyPr wrap="square" rtlCol="0">
            <a:spAutoFit/>
          </a:bodyPr>
          <a:lstStyle/>
          <a:p>
            <a:r>
              <a:rPr lang="en-US" sz="1600" b="1" dirty="0" smtClean="0">
                <a:solidFill>
                  <a:schemeClr val="accent1">
                    <a:lumMod val="50000"/>
                  </a:schemeClr>
                </a:solidFill>
                <a:latin typeface="RBC Display" panose="02000000000000000000" pitchFamily="2" charset="77"/>
              </a:rPr>
              <a:t>Saskatoon Region Home Builders Association</a:t>
            </a:r>
            <a:endParaRPr lang="en-US" sz="1600" b="1" dirty="0">
              <a:solidFill>
                <a:schemeClr val="accent1">
                  <a:lumMod val="50000"/>
                </a:schemeClr>
              </a:solidFill>
              <a:latin typeface="RBC Display" panose="02000000000000000000" pitchFamily="2" charset="77"/>
            </a:endParaRPr>
          </a:p>
          <a:p>
            <a:r>
              <a:rPr lang="en-US" sz="1600" b="1" dirty="0" smtClean="0">
                <a:solidFill>
                  <a:schemeClr val="accent1">
                    <a:lumMod val="50000"/>
                  </a:schemeClr>
                </a:solidFill>
                <a:latin typeface="RBC Display" panose="02000000000000000000" pitchFamily="2" charset="77"/>
              </a:rPr>
              <a:t>December 2, 2021</a:t>
            </a:r>
            <a:endParaRPr lang="en-US" sz="1600" dirty="0">
              <a:solidFill>
                <a:schemeClr val="accent1">
                  <a:lumMod val="50000"/>
                </a:schemeClr>
              </a:solidFill>
              <a:latin typeface="RBC Display" panose="02000000000000000000" pitchFamily="2" charset="77"/>
            </a:endParaRPr>
          </a:p>
        </p:txBody>
      </p:sp>
    </p:spTree>
    <p:extLst>
      <p:ext uri="{BB962C8B-B14F-4D97-AF65-F5344CB8AC3E}">
        <p14:creationId xmlns:p14="http://schemas.microsoft.com/office/powerpoint/2010/main" val="182336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4" y="362232"/>
            <a:ext cx="728033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…though Saskatchewan has near-term upside</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Saskatchewan is the only provincial economy projected to grow faster in 2022</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128627639"/>
              </p:ext>
            </p:extLst>
          </p:nvPr>
        </p:nvPicPr>
        <p:blipFill>
          <a:blip r:embed="rId5"/>
          <a:stretch>
            <a:fillRect/>
          </a:stretch>
        </p:blipFill>
        <p:spPr>
          <a:xfrm>
            <a:off x="1176338" y="1166813"/>
            <a:ext cx="6791325" cy="4524375"/>
          </a:xfrm>
          <a:prstGeom prst="rect">
            <a:avLst/>
          </a:prstGeom>
        </p:spPr>
      </p:pic>
    </p:spTree>
    <p:extLst>
      <p:ext uri="{BB962C8B-B14F-4D97-AF65-F5344CB8AC3E}">
        <p14:creationId xmlns:p14="http://schemas.microsoft.com/office/powerpoint/2010/main" val="361683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98952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Labour shortages are a growing issue…</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Will intensify wage pressures; tough for businesses but positive for workers</a:t>
            </a:r>
            <a:endParaRPr lang="en-US" altLang="en-US" sz="1400" dirty="0">
              <a:solidFill>
                <a:srgbClr val="305483"/>
              </a:solidFill>
              <a:latin typeface="RBC Display" panose="02000000000000000000" pitchFamily="2" charset="0"/>
              <a:ea typeface="Geneva"/>
              <a:cs typeface="Geneva"/>
            </a:endParaRPr>
          </a:p>
        </p:txBody>
      </p:sp>
      <p:pic>
        <p:nvPicPr>
          <p:cNvPr id="4" name="Picture 3"/>
          <p:cNvPicPr/>
          <p:nvPr>
            <p:extLst/>
          </p:nvPr>
        </p:nvPicPr>
        <p:blipFill>
          <a:blip r:embed="rId5"/>
          <a:stretch>
            <a:fillRect/>
          </a:stretch>
        </p:blipFill>
        <p:spPr>
          <a:xfrm>
            <a:off x="1189038" y="1287463"/>
            <a:ext cx="6765925" cy="4283075"/>
          </a:xfrm>
          <a:prstGeom prst="rect">
            <a:avLst/>
          </a:prstGeom>
        </p:spPr>
      </p:pic>
    </p:spTree>
    <p:extLst>
      <p:ext uri="{BB962C8B-B14F-4D97-AF65-F5344CB8AC3E}">
        <p14:creationId xmlns:p14="http://schemas.microsoft.com/office/powerpoint/2010/main" val="418647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708263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…as the pool of unemployed </a:t>
            </a:r>
            <a:r>
              <a:rPr lang="en-US" sz="2700" dirty="0" smtClean="0">
                <a:solidFill>
                  <a:schemeClr val="accent1">
                    <a:lumMod val="50000"/>
                  </a:schemeClr>
                </a:solidFill>
                <a:latin typeface="RBC Display" panose="02000000000000000000" pitchFamily="2" charset="77"/>
              </a:rPr>
              <a:t>workers </a:t>
            </a:r>
            <a:r>
              <a:rPr lang="en-US" sz="2700" dirty="0" smtClean="0">
                <a:solidFill>
                  <a:schemeClr val="accent1">
                    <a:lumMod val="50000"/>
                  </a:schemeClr>
                </a:solidFill>
                <a:latin typeface="RBC Display" panose="02000000000000000000" pitchFamily="2" charset="77"/>
              </a:rPr>
              <a:t>shrinks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Saskatchewan’s unemployment </a:t>
            </a:r>
            <a:r>
              <a:rPr lang="en-US" altLang="en-US" sz="1400" dirty="0" smtClean="0">
                <a:solidFill>
                  <a:srgbClr val="305483"/>
                </a:solidFill>
                <a:latin typeface="RBC Display" panose="02000000000000000000" pitchFamily="2" charset="0"/>
                <a:ea typeface="Geneva"/>
                <a:cs typeface="Geneva"/>
              </a:rPr>
              <a:t>rate back </a:t>
            </a:r>
            <a:r>
              <a:rPr lang="en-US" altLang="en-US" sz="1400" dirty="0" smtClean="0">
                <a:solidFill>
                  <a:srgbClr val="305483"/>
                </a:solidFill>
                <a:latin typeface="RBC Display" panose="02000000000000000000" pitchFamily="2" charset="0"/>
                <a:ea typeface="Geneva"/>
                <a:cs typeface="Geneva"/>
              </a:rPr>
              <a:t>near </a:t>
            </a:r>
            <a:r>
              <a:rPr lang="en-US" altLang="en-US" sz="1400" dirty="0" smtClean="0">
                <a:solidFill>
                  <a:srgbClr val="305483"/>
                </a:solidFill>
                <a:latin typeface="RBC Display" panose="02000000000000000000" pitchFamily="2" charset="0"/>
                <a:ea typeface="Geneva"/>
                <a:cs typeface="Geneva"/>
              </a:rPr>
              <a:t>pre-pandemic levels by </a:t>
            </a:r>
            <a:r>
              <a:rPr lang="en-US" altLang="en-US" sz="1400" dirty="0" smtClean="0">
                <a:solidFill>
                  <a:srgbClr val="305483"/>
                </a:solidFill>
                <a:latin typeface="RBC Display" panose="02000000000000000000" pitchFamily="2" charset="0"/>
                <a:ea typeface="Geneva"/>
                <a:cs typeface="Geneva"/>
              </a:rPr>
              <a:t>mid-2022</a:t>
            </a:r>
            <a:endParaRPr lang="en-US" altLang="en-US" sz="1400" dirty="0">
              <a:solidFill>
                <a:srgbClr val="305483"/>
              </a:solidFill>
              <a:latin typeface="RBC Display" panose="02000000000000000000" pitchFamily="2" charset="0"/>
              <a:ea typeface="Geneva"/>
              <a:cs typeface="Geneva"/>
            </a:endParaRPr>
          </a:p>
        </p:txBody>
      </p:sp>
      <p:pic>
        <p:nvPicPr>
          <p:cNvPr id="9" name="Picture 8"/>
          <p:cNvPicPr/>
          <p:nvPr>
            <p:extLst>
              <p:ext uri="{D42A27DB-BD31-4B8C-83A1-F6EECF244321}">
                <p14:modId xmlns:p14="http://schemas.microsoft.com/office/powerpoint/2010/main" val="974900442"/>
              </p:ext>
            </p:extLst>
          </p:nvPr>
        </p:nvPicPr>
        <p:blipFill>
          <a:blip r:embed="rId5"/>
          <a:stretch>
            <a:fillRect/>
          </a:stretch>
        </p:blipFill>
        <p:spPr>
          <a:xfrm>
            <a:off x="1158875" y="1162050"/>
            <a:ext cx="6829425" cy="4533900"/>
          </a:xfrm>
          <a:prstGeom prst="rect">
            <a:avLst/>
          </a:prstGeom>
        </p:spPr>
      </p:pic>
    </p:spTree>
    <p:extLst>
      <p:ext uri="{BB962C8B-B14F-4D97-AF65-F5344CB8AC3E}">
        <p14:creationId xmlns:p14="http://schemas.microsoft.com/office/powerpoint/2010/main" val="50909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98952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Immigration will help</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Federal government </a:t>
            </a:r>
            <a:r>
              <a:rPr lang="en-US" altLang="en-US" sz="1400" dirty="0">
                <a:solidFill>
                  <a:srgbClr val="305483"/>
                </a:solidFill>
                <a:latin typeface="RBC Display" panose="02000000000000000000" pitchFamily="2" charset="0"/>
                <a:ea typeface="Geneva"/>
                <a:cs typeface="Geneva"/>
              </a:rPr>
              <a:t>to aggressively make </a:t>
            </a:r>
            <a:r>
              <a:rPr lang="en-US" altLang="en-US" sz="1400" dirty="0" smtClean="0">
                <a:solidFill>
                  <a:srgbClr val="305483"/>
                </a:solidFill>
                <a:latin typeface="RBC Display" panose="02000000000000000000" pitchFamily="2" charset="0"/>
                <a:ea typeface="Geneva"/>
                <a:cs typeface="Geneva"/>
              </a:rPr>
              <a:t>up for last year’s drop; upped its targets</a:t>
            </a:r>
            <a:endParaRPr lang="en-US" altLang="en-US" sz="1400" dirty="0">
              <a:solidFill>
                <a:srgbClr val="305483"/>
              </a:solidFill>
              <a:latin typeface="RBC Display" panose="02000000000000000000" pitchFamily="2" charset="0"/>
              <a:ea typeface="Geneva"/>
              <a:cs typeface="Geneva"/>
            </a:endParaRPr>
          </a:p>
        </p:txBody>
      </p:sp>
      <p:pic>
        <p:nvPicPr>
          <p:cNvPr id="4" name="Picture 3"/>
          <p:cNvPicPr/>
          <p:nvPr>
            <p:extLst/>
          </p:nvPr>
        </p:nvPicPr>
        <p:blipFill>
          <a:blip r:embed="rId5"/>
          <a:stretch>
            <a:fillRect/>
          </a:stretch>
        </p:blipFill>
        <p:spPr>
          <a:xfrm>
            <a:off x="1173163" y="1189038"/>
            <a:ext cx="6797675" cy="4479925"/>
          </a:xfrm>
          <a:prstGeom prst="rect">
            <a:avLst/>
          </a:prstGeom>
        </p:spPr>
      </p:pic>
      <p:sp>
        <p:nvSpPr>
          <p:cNvPr id="9" name="Oval 9"/>
          <p:cNvSpPr>
            <a:spLocks noChangeArrowheads="1"/>
          </p:cNvSpPr>
          <p:nvPr/>
        </p:nvSpPr>
        <p:spPr bwMode="auto">
          <a:xfrm>
            <a:off x="7297947" y="3019245"/>
            <a:ext cx="672890" cy="1689990"/>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933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95502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Housing market is still exceptionally busy…</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Expected to calm down </a:t>
            </a:r>
            <a:r>
              <a:rPr lang="en-US" altLang="en-US" sz="1400" dirty="0" smtClean="0">
                <a:solidFill>
                  <a:srgbClr val="305483"/>
                </a:solidFill>
                <a:latin typeface="RBC Display" panose="02000000000000000000" pitchFamily="2" charset="0"/>
                <a:ea typeface="Geneva"/>
                <a:cs typeface="Geneva"/>
              </a:rPr>
              <a:t>somewhat next </a:t>
            </a:r>
            <a:r>
              <a:rPr lang="en-US" altLang="en-US" sz="1400" dirty="0" smtClean="0">
                <a:solidFill>
                  <a:srgbClr val="305483"/>
                </a:solidFill>
                <a:latin typeface="RBC Display" panose="02000000000000000000" pitchFamily="2" charset="0"/>
                <a:ea typeface="Geneva"/>
                <a:cs typeface="Geneva"/>
              </a:rPr>
              <a:t>year</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extLst/>
          </p:nvPr>
        </p:nvPicPr>
        <p:blipFill>
          <a:blip r:embed="rId5"/>
          <a:stretch>
            <a:fillRect/>
          </a:stretch>
        </p:blipFill>
        <p:spPr>
          <a:xfrm>
            <a:off x="1173163" y="1185863"/>
            <a:ext cx="6797675" cy="4487862"/>
          </a:xfrm>
          <a:prstGeom prst="rect">
            <a:avLst/>
          </a:prstGeom>
        </p:spPr>
      </p:pic>
    </p:spTree>
    <p:extLst>
      <p:ext uri="{BB962C8B-B14F-4D97-AF65-F5344CB8AC3E}">
        <p14:creationId xmlns:p14="http://schemas.microsoft.com/office/powerpoint/2010/main" val="27619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95502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…including in Saskatchewan</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Market has been on a torrid pace this year</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1198471618"/>
              </p:ext>
            </p:extLst>
          </p:nvPr>
        </p:nvPicPr>
        <p:blipFill>
          <a:blip r:embed="rId5"/>
          <a:stretch>
            <a:fillRect/>
          </a:stretch>
        </p:blipFill>
        <p:spPr>
          <a:xfrm>
            <a:off x="1252538" y="1095375"/>
            <a:ext cx="6638925" cy="4667250"/>
          </a:xfrm>
          <a:prstGeom prst="rect">
            <a:avLst/>
          </a:prstGeom>
        </p:spPr>
      </p:pic>
    </p:spTree>
    <p:extLst>
      <p:ext uri="{BB962C8B-B14F-4D97-AF65-F5344CB8AC3E}">
        <p14:creationId xmlns:p14="http://schemas.microsoft.com/office/powerpoint/2010/main" val="187883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98952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Home </a:t>
            </a:r>
            <a:r>
              <a:rPr lang="en-US" sz="2700" dirty="0" smtClean="0">
                <a:solidFill>
                  <a:schemeClr val="accent1">
                    <a:lumMod val="50000"/>
                  </a:schemeClr>
                </a:solidFill>
                <a:latin typeface="RBC Display" panose="02000000000000000000" pitchFamily="2" charset="77"/>
              </a:rPr>
              <a:t>prices continue to rise…</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After years-long slump</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3755663210"/>
              </p:ext>
            </p:extLst>
          </p:nvPr>
        </p:nvPicPr>
        <p:blipFill>
          <a:blip r:embed="rId5"/>
          <a:stretch>
            <a:fillRect/>
          </a:stretch>
        </p:blipFill>
        <p:spPr>
          <a:xfrm>
            <a:off x="1252538" y="1095375"/>
            <a:ext cx="6638925" cy="4667250"/>
          </a:xfrm>
          <a:prstGeom prst="rect">
            <a:avLst/>
          </a:prstGeom>
        </p:spPr>
      </p:pic>
      <p:sp>
        <p:nvSpPr>
          <p:cNvPr id="9" name="Oval 9"/>
          <p:cNvSpPr>
            <a:spLocks noChangeArrowheads="1"/>
          </p:cNvSpPr>
          <p:nvPr/>
        </p:nvSpPr>
        <p:spPr bwMode="auto">
          <a:xfrm rot="1964935">
            <a:off x="6838716" y="2021473"/>
            <a:ext cx="1233132" cy="1689990"/>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1596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98952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…amid low inventories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Sellers have a stronger hand</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1866064136"/>
              </p:ext>
            </p:extLst>
          </p:nvPr>
        </p:nvPicPr>
        <p:blipFill>
          <a:blip r:embed="rId5"/>
          <a:stretch>
            <a:fillRect/>
          </a:stretch>
        </p:blipFill>
        <p:spPr>
          <a:xfrm>
            <a:off x="1252538" y="1095375"/>
            <a:ext cx="6638925" cy="4667250"/>
          </a:xfrm>
          <a:prstGeom prst="rect">
            <a:avLst/>
          </a:prstGeom>
        </p:spPr>
      </p:pic>
      <p:sp>
        <p:nvSpPr>
          <p:cNvPr id="9" name="Oval 9"/>
          <p:cNvSpPr>
            <a:spLocks noChangeArrowheads="1"/>
          </p:cNvSpPr>
          <p:nvPr/>
        </p:nvSpPr>
        <p:spPr bwMode="auto">
          <a:xfrm>
            <a:off x="7092777" y="3558746"/>
            <a:ext cx="798685" cy="972065"/>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564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86013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Few new builds available out there</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Earlier excess inventories are long gone</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2893074241"/>
              </p:ext>
            </p:extLst>
          </p:nvPr>
        </p:nvPicPr>
        <p:blipFill>
          <a:blip r:embed="rId5"/>
          <a:stretch>
            <a:fillRect/>
          </a:stretch>
        </p:blipFill>
        <p:spPr>
          <a:xfrm>
            <a:off x="1252538" y="1095375"/>
            <a:ext cx="6638925" cy="4667250"/>
          </a:xfrm>
          <a:prstGeom prst="rect">
            <a:avLst/>
          </a:prstGeom>
        </p:spPr>
      </p:pic>
    </p:spTree>
    <p:extLst>
      <p:ext uri="{BB962C8B-B14F-4D97-AF65-F5344CB8AC3E}">
        <p14:creationId xmlns:p14="http://schemas.microsoft.com/office/powerpoint/2010/main" val="40486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86013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Builders are (cautiously) responding</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Starts still about half their levels a decade ago</a:t>
            </a:r>
            <a:endParaRPr lang="en-US" altLang="en-US" sz="1400" dirty="0">
              <a:solidFill>
                <a:srgbClr val="305483"/>
              </a:solidFill>
              <a:latin typeface="RBC Display" panose="02000000000000000000" pitchFamily="2" charset="0"/>
              <a:ea typeface="Geneva"/>
              <a:cs typeface="Geneva"/>
            </a:endParaRPr>
          </a:p>
        </p:txBody>
      </p:sp>
      <p:pic>
        <p:nvPicPr>
          <p:cNvPr id="11" name="Picture 10"/>
          <p:cNvPicPr/>
          <p:nvPr>
            <p:extLst>
              <p:ext uri="{D42A27DB-BD31-4B8C-83A1-F6EECF244321}">
                <p14:modId xmlns:p14="http://schemas.microsoft.com/office/powerpoint/2010/main" val="706736444"/>
              </p:ext>
            </p:extLst>
          </p:nvPr>
        </p:nvPicPr>
        <p:blipFill>
          <a:blip r:embed="rId5"/>
          <a:stretch>
            <a:fillRect/>
          </a:stretch>
        </p:blipFill>
        <p:spPr>
          <a:xfrm>
            <a:off x="1200150" y="1162050"/>
            <a:ext cx="6743700" cy="4533900"/>
          </a:xfrm>
          <a:prstGeom prst="rect">
            <a:avLst/>
          </a:prstGeom>
        </p:spPr>
      </p:pic>
      <p:sp>
        <p:nvSpPr>
          <p:cNvPr id="10" name="Oval 9"/>
          <p:cNvSpPr>
            <a:spLocks noChangeArrowheads="1"/>
          </p:cNvSpPr>
          <p:nvPr/>
        </p:nvSpPr>
        <p:spPr bwMode="auto">
          <a:xfrm rot="3674682">
            <a:off x="6965841" y="3391529"/>
            <a:ext cx="550489" cy="1362728"/>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211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7202850"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Inflation is back in the news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Jumped to 4.7% in October—an 18-year high</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extLst>
              <p:ext uri="{D42A27DB-BD31-4B8C-83A1-F6EECF244321}">
                <p14:modId xmlns:p14="http://schemas.microsoft.com/office/powerpoint/2010/main" val="2669754213"/>
              </p:ext>
            </p:extLst>
          </p:nvPr>
        </p:nvPicPr>
        <p:blipFill>
          <a:blip r:embed="rId5"/>
          <a:stretch>
            <a:fillRect/>
          </a:stretch>
        </p:blipFill>
        <p:spPr>
          <a:xfrm>
            <a:off x="1171575" y="1262063"/>
            <a:ext cx="6800850" cy="4333875"/>
          </a:xfrm>
          <a:prstGeom prst="rect">
            <a:avLst/>
          </a:prstGeom>
        </p:spPr>
      </p:pic>
      <p:sp>
        <p:nvSpPr>
          <p:cNvPr id="9" name="Oval 9"/>
          <p:cNvSpPr>
            <a:spLocks noChangeArrowheads="1"/>
          </p:cNvSpPr>
          <p:nvPr/>
        </p:nvSpPr>
        <p:spPr bwMode="auto">
          <a:xfrm rot="1347779">
            <a:off x="7499209" y="1738223"/>
            <a:ext cx="448405" cy="1324155"/>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46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86013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No worries about flooding the market</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Units under construction are a fraction of what they were in 2013-2015</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nvPicPr>
        <p:blipFill>
          <a:blip r:embed="rId5"/>
          <a:stretch>
            <a:fillRect/>
          </a:stretch>
        </p:blipFill>
        <p:spPr>
          <a:xfrm>
            <a:off x="1252538" y="1095375"/>
            <a:ext cx="6638925" cy="4667250"/>
          </a:xfrm>
          <a:prstGeom prst="rect">
            <a:avLst/>
          </a:prstGeom>
        </p:spPr>
      </p:pic>
      <p:sp>
        <p:nvSpPr>
          <p:cNvPr id="9" name="Oval 9"/>
          <p:cNvSpPr>
            <a:spLocks noChangeArrowheads="1"/>
          </p:cNvSpPr>
          <p:nvPr/>
        </p:nvSpPr>
        <p:spPr bwMode="auto">
          <a:xfrm rot="5400000">
            <a:off x="7111681" y="3688131"/>
            <a:ext cx="832016" cy="886296"/>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122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3" y="362232"/>
            <a:ext cx="686013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Affordability remains relatively good</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Though rising interest rates will </a:t>
            </a:r>
            <a:r>
              <a:rPr lang="en-US" altLang="en-US" sz="1400" dirty="0" smtClean="0">
                <a:solidFill>
                  <a:srgbClr val="305483"/>
                </a:solidFill>
                <a:latin typeface="RBC Display" panose="02000000000000000000" pitchFamily="2" charset="0"/>
                <a:ea typeface="Geneva"/>
                <a:cs typeface="Geneva"/>
              </a:rPr>
              <a:t>create some tensions</a:t>
            </a:r>
            <a:endParaRPr lang="en-US" altLang="en-US" sz="1400" dirty="0">
              <a:solidFill>
                <a:srgbClr val="305483"/>
              </a:solidFill>
              <a:latin typeface="RBC Display" panose="02000000000000000000" pitchFamily="2" charset="0"/>
              <a:ea typeface="Geneva"/>
              <a:cs typeface="Geneva"/>
            </a:endParaRPr>
          </a:p>
        </p:txBody>
      </p:sp>
      <p:pic>
        <p:nvPicPr>
          <p:cNvPr id="4" name="Picture 3"/>
          <p:cNvPicPr/>
          <p:nvPr>
            <p:extLst>
              <p:ext uri="{D42A27DB-BD31-4B8C-83A1-F6EECF244321}">
                <p14:modId xmlns:p14="http://schemas.microsoft.com/office/powerpoint/2010/main" val="3331916703"/>
              </p:ext>
            </p:extLst>
          </p:nvPr>
        </p:nvPicPr>
        <p:blipFill>
          <a:blip r:embed="rId5"/>
          <a:stretch>
            <a:fillRect/>
          </a:stretch>
        </p:blipFill>
        <p:spPr>
          <a:xfrm>
            <a:off x="1177925" y="1228725"/>
            <a:ext cx="6791325" cy="4400550"/>
          </a:xfrm>
          <a:prstGeom prst="rect">
            <a:avLst/>
          </a:prstGeom>
        </p:spPr>
      </p:pic>
      <p:sp>
        <p:nvSpPr>
          <p:cNvPr id="9" name="Oval 9"/>
          <p:cNvSpPr>
            <a:spLocks noChangeArrowheads="1"/>
          </p:cNvSpPr>
          <p:nvPr/>
        </p:nvSpPr>
        <p:spPr bwMode="auto">
          <a:xfrm rot="5400000">
            <a:off x="7299945" y="3410243"/>
            <a:ext cx="550489" cy="616842"/>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746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71924"/>
            <a:ext cx="663294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Households are in good shape…</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a:solidFill>
                  <a:srgbClr val="305483"/>
                </a:solidFill>
                <a:latin typeface="RBC Display" panose="02000000000000000000" pitchFamily="2" charset="0"/>
                <a:ea typeface="Geneva"/>
                <a:cs typeface="Geneva"/>
              </a:rPr>
              <a:t>Assets far outpaced liabilities; debt mix improved; low delinquency rates</a:t>
            </a:r>
          </a:p>
        </p:txBody>
      </p:sp>
      <p:pic>
        <p:nvPicPr>
          <p:cNvPr id="3" name="Picture 2"/>
          <p:cNvPicPr/>
          <p:nvPr>
            <p:extLst/>
          </p:nvPr>
        </p:nvPicPr>
        <p:blipFill>
          <a:blip r:embed="rId5"/>
          <a:stretch>
            <a:fillRect/>
          </a:stretch>
        </p:blipFill>
        <p:spPr>
          <a:xfrm>
            <a:off x="1173163" y="1189038"/>
            <a:ext cx="6797675" cy="4479925"/>
          </a:xfrm>
          <a:prstGeom prst="rect">
            <a:avLst/>
          </a:prstGeom>
        </p:spPr>
      </p:pic>
    </p:spTree>
    <p:extLst>
      <p:ext uri="{BB962C8B-B14F-4D97-AF65-F5344CB8AC3E}">
        <p14:creationId xmlns:p14="http://schemas.microsoft.com/office/powerpoint/2010/main" val="26515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6346968" cy="507831"/>
          </a:xfrm>
          <a:prstGeom prst="rect">
            <a:avLst/>
          </a:prstGeom>
          <a:noFill/>
        </p:spPr>
        <p:txBody>
          <a:bodyPr wrap="square" rtlCol="0">
            <a:spAutoFit/>
          </a:bodyPr>
          <a:lstStyle/>
          <a:p>
            <a:r>
              <a:rPr lang="en-CA" sz="2700" dirty="0" smtClean="0">
                <a:solidFill>
                  <a:schemeClr val="accent1">
                    <a:lumMod val="50000"/>
                  </a:schemeClr>
                </a:solidFill>
                <a:latin typeface="RBC Display" panose="02000000000000000000" pitchFamily="2" charset="77"/>
              </a:rPr>
              <a:t>…and have plenty of savings to tap into</a:t>
            </a:r>
            <a:endParaRPr lang="en-US" sz="2700" dirty="0">
              <a:solidFill>
                <a:schemeClr val="accent1">
                  <a:lumMod val="50000"/>
                </a:schemeClr>
              </a:solidFill>
              <a:latin typeface="RBC Display" panose="02000000000000000000" pitchFamily="2" charset="77"/>
            </a:endParaRPr>
          </a:p>
        </p:txBody>
      </p:sp>
      <p:pic>
        <p:nvPicPr>
          <p:cNvPr id="3" name="Picture 2"/>
          <p:cNvPicPr/>
          <p:nvPr>
            <p:extLst>
              <p:ext uri="{D42A27DB-BD31-4B8C-83A1-F6EECF244321}">
                <p14:modId xmlns:p14="http://schemas.microsoft.com/office/powerpoint/2010/main" val="3666842803"/>
              </p:ext>
            </p:extLst>
          </p:nvPr>
        </p:nvPicPr>
        <p:blipFill>
          <a:blip r:embed="rId5"/>
          <a:stretch>
            <a:fillRect/>
          </a:stretch>
        </p:blipFill>
        <p:spPr>
          <a:xfrm>
            <a:off x="1176338" y="1262063"/>
            <a:ext cx="6791325" cy="4333875"/>
          </a:xfrm>
          <a:prstGeom prst="rect">
            <a:avLst/>
          </a:prstGeom>
        </p:spPr>
      </p:pic>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a:solidFill>
                  <a:srgbClr val="305483"/>
                </a:solidFill>
                <a:latin typeface="RBC Display" panose="02000000000000000000" pitchFamily="2" charset="0"/>
                <a:ea typeface="Geneva"/>
                <a:cs typeface="Geneva"/>
              </a:rPr>
              <a:t>Canadians’ bank deposits are </a:t>
            </a:r>
            <a:r>
              <a:rPr lang="en-US" altLang="en-US" sz="1400" dirty="0" smtClean="0">
                <a:solidFill>
                  <a:srgbClr val="305483"/>
                </a:solidFill>
                <a:latin typeface="RBC Display" panose="02000000000000000000" pitchFamily="2" charset="0"/>
                <a:ea typeface="Geneva"/>
                <a:cs typeface="Geneva"/>
              </a:rPr>
              <a:t>way above </a:t>
            </a:r>
            <a:r>
              <a:rPr lang="en-US" altLang="en-US" sz="1400" dirty="0">
                <a:solidFill>
                  <a:srgbClr val="305483"/>
                </a:solidFill>
                <a:latin typeface="RBC Display" panose="02000000000000000000" pitchFamily="2" charset="0"/>
                <a:ea typeface="Geneva"/>
                <a:cs typeface="Geneva"/>
              </a:rPr>
              <a:t>previous baseline</a:t>
            </a:r>
          </a:p>
        </p:txBody>
      </p:sp>
    </p:spTree>
    <p:extLst>
      <p:ext uri="{BB962C8B-B14F-4D97-AF65-F5344CB8AC3E}">
        <p14:creationId xmlns:p14="http://schemas.microsoft.com/office/powerpoint/2010/main" val="22068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6346968" cy="507831"/>
          </a:xfrm>
          <a:prstGeom prst="rect">
            <a:avLst/>
          </a:prstGeom>
          <a:noFill/>
        </p:spPr>
        <p:txBody>
          <a:bodyPr wrap="square" rtlCol="0">
            <a:spAutoFit/>
          </a:bodyPr>
          <a:lstStyle/>
          <a:p>
            <a:r>
              <a:rPr lang="en-CA" sz="2700" dirty="0">
                <a:solidFill>
                  <a:schemeClr val="accent1">
                    <a:lumMod val="50000"/>
                  </a:schemeClr>
                </a:solidFill>
                <a:latin typeface="RBC Display" panose="02000000000000000000" pitchFamily="2" charset="77"/>
              </a:rPr>
              <a:t>P</a:t>
            </a:r>
            <a:r>
              <a:rPr lang="en-CA" sz="2700" dirty="0" smtClean="0">
                <a:solidFill>
                  <a:schemeClr val="accent1">
                    <a:lumMod val="50000"/>
                  </a:schemeClr>
                </a:solidFill>
                <a:latin typeface="RBC Display" panose="02000000000000000000" pitchFamily="2" charset="77"/>
              </a:rPr>
              <a:t>opulation growth will rebound</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858730"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Stronger immigration will boost growth; net interprovincial outflows still a restraint</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2875621736"/>
              </p:ext>
            </p:extLst>
          </p:nvPr>
        </p:nvPicPr>
        <p:blipFill>
          <a:blip r:embed="rId5"/>
          <a:stretch>
            <a:fillRect/>
          </a:stretch>
        </p:blipFill>
        <p:spPr>
          <a:xfrm>
            <a:off x="1176338" y="1204913"/>
            <a:ext cx="6791325" cy="4448175"/>
          </a:xfrm>
          <a:prstGeom prst="rect">
            <a:avLst/>
          </a:prstGeom>
        </p:spPr>
      </p:pic>
    </p:spTree>
    <p:extLst>
      <p:ext uri="{BB962C8B-B14F-4D97-AF65-F5344CB8AC3E}">
        <p14:creationId xmlns:p14="http://schemas.microsoft.com/office/powerpoint/2010/main" val="16485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6346968" cy="507831"/>
          </a:xfrm>
          <a:prstGeom prst="rect">
            <a:avLst/>
          </a:prstGeom>
          <a:noFill/>
        </p:spPr>
        <p:txBody>
          <a:bodyPr wrap="square" rtlCol="0">
            <a:spAutoFit/>
          </a:bodyPr>
          <a:lstStyle/>
          <a:p>
            <a:r>
              <a:rPr lang="en-CA" sz="2700" dirty="0" smtClean="0">
                <a:solidFill>
                  <a:schemeClr val="accent1">
                    <a:lumMod val="50000"/>
                  </a:schemeClr>
                </a:solidFill>
                <a:latin typeface="RBC Display" panose="02000000000000000000" pitchFamily="2" charset="77"/>
              </a:rPr>
              <a:t>More work ahead for home builders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Starts projected to ramp up further next year</a:t>
            </a:r>
            <a:endParaRPr lang="en-US" altLang="en-US" sz="1400" dirty="0">
              <a:solidFill>
                <a:srgbClr val="305483"/>
              </a:solidFill>
              <a:latin typeface="RBC Display" panose="02000000000000000000" pitchFamily="2" charset="0"/>
              <a:ea typeface="Geneva"/>
              <a:cs typeface="Geneva"/>
            </a:endParaRPr>
          </a:p>
        </p:txBody>
      </p:sp>
      <p:pic>
        <p:nvPicPr>
          <p:cNvPr id="6" name="Picture 5"/>
          <p:cNvPicPr/>
          <p:nvPr>
            <p:extLst>
              <p:ext uri="{D42A27DB-BD31-4B8C-83A1-F6EECF244321}">
                <p14:modId xmlns:p14="http://schemas.microsoft.com/office/powerpoint/2010/main" val="641877093"/>
              </p:ext>
            </p:extLst>
          </p:nvPr>
        </p:nvPicPr>
        <p:blipFill>
          <a:blip r:embed="rId5"/>
          <a:stretch>
            <a:fillRect/>
          </a:stretch>
        </p:blipFill>
        <p:spPr>
          <a:xfrm>
            <a:off x="1200150" y="1162050"/>
            <a:ext cx="6743700" cy="4533900"/>
          </a:xfrm>
          <a:prstGeom prst="rect">
            <a:avLst/>
          </a:prstGeom>
        </p:spPr>
      </p:pic>
    </p:spTree>
    <p:extLst>
      <p:ext uri="{BB962C8B-B14F-4D97-AF65-F5344CB8AC3E}">
        <p14:creationId xmlns:p14="http://schemas.microsoft.com/office/powerpoint/2010/main" val="20068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7202850"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Omicron variant the latest source of worry</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Were it not for Omicron risks, pandemic impact on economy would further ease</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extLst>
              <p:ext uri="{D42A27DB-BD31-4B8C-83A1-F6EECF244321}">
                <p14:modId xmlns:p14="http://schemas.microsoft.com/office/powerpoint/2010/main" val="2605455143"/>
              </p:ext>
            </p:extLst>
          </p:nvPr>
        </p:nvPicPr>
        <p:blipFill>
          <a:blip r:embed="rId5"/>
          <a:stretch>
            <a:fillRect/>
          </a:stretch>
        </p:blipFill>
        <p:spPr>
          <a:xfrm>
            <a:off x="1173163" y="1185863"/>
            <a:ext cx="6797675" cy="4487862"/>
          </a:xfrm>
          <a:prstGeom prst="rect">
            <a:avLst/>
          </a:prstGeom>
        </p:spPr>
      </p:pic>
    </p:spTree>
    <p:extLst>
      <p:ext uri="{BB962C8B-B14F-4D97-AF65-F5344CB8AC3E}">
        <p14:creationId xmlns:p14="http://schemas.microsoft.com/office/powerpoint/2010/main" val="43099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988E048-B3E8-3348-99DD-A28B84AA456F}"/>
              </a:ext>
            </a:extLst>
          </p:cNvPr>
          <p:cNvPicPr>
            <a:picLocks noChangeAspect="1"/>
          </p:cNvPicPr>
          <p:nvPr/>
        </p:nvPicPr>
        <p:blipFill rotWithShape="1">
          <a:blip r:embed="rId3">
            <a:extLst>
              <a:ext uri="{28A0092B-C50C-407E-A947-70E740481C1C}">
                <a14:useLocalDpi xmlns:a14="http://schemas.microsoft.com/office/drawing/2010/main" val="0"/>
              </a:ext>
            </a:extLst>
          </a:blip>
          <a:srcRect l="20573"/>
          <a:stretch/>
        </p:blipFill>
        <p:spPr>
          <a:xfrm>
            <a:off x="0" y="0"/>
            <a:ext cx="9144000" cy="6858000"/>
          </a:xfrm>
          <a:prstGeom prst="rect">
            <a:avLst/>
          </a:prstGeom>
        </p:spPr>
      </p:pic>
      <p:sp>
        <p:nvSpPr>
          <p:cNvPr id="14" name="TextBox 13">
            <a:extLst>
              <a:ext uri="{FF2B5EF4-FFF2-40B4-BE49-F238E27FC236}">
                <a16:creationId xmlns:a16="http://schemas.microsoft.com/office/drawing/2014/main" xmlns="" id="{7B1A701A-4672-B24D-AB7F-6D0B22379317}"/>
              </a:ext>
            </a:extLst>
          </p:cNvPr>
          <p:cNvSpPr txBox="1"/>
          <p:nvPr/>
        </p:nvSpPr>
        <p:spPr>
          <a:xfrm>
            <a:off x="1550628" y="1691605"/>
            <a:ext cx="5675671" cy="1769715"/>
          </a:xfrm>
          <a:prstGeom prst="rect">
            <a:avLst/>
          </a:prstGeom>
          <a:noFill/>
        </p:spPr>
        <p:txBody>
          <a:bodyPr wrap="square" rtlCol="0">
            <a:spAutoFit/>
          </a:bodyPr>
          <a:lstStyle/>
          <a:p>
            <a:r>
              <a:rPr lang="en-US" sz="2700" b="1" dirty="0">
                <a:solidFill>
                  <a:srgbClr val="1F4E79"/>
                </a:solidFill>
                <a:latin typeface="RBC Display" panose="02000000000000000000" pitchFamily="2" charset="77"/>
              </a:rPr>
              <a:t>For more information please visit:</a:t>
            </a:r>
          </a:p>
          <a:p>
            <a:r>
              <a:rPr lang="en-US" sz="2700" u="sng" dirty="0" smtClean="0">
                <a:solidFill>
                  <a:srgbClr val="305483"/>
                </a:solidFill>
                <a:latin typeface="RBC Display" panose="02000000000000000000" pitchFamily="2" charset="77"/>
                <a:hlinkClick r:id="rId4"/>
              </a:rPr>
              <a:t>rbc.com/economics</a:t>
            </a:r>
            <a:endParaRPr lang="en-US" sz="2700" u="sng" dirty="0" smtClean="0">
              <a:solidFill>
                <a:srgbClr val="305483"/>
              </a:solidFill>
              <a:latin typeface="RBC Display" panose="02000000000000000000" pitchFamily="2" charset="77"/>
            </a:endParaRPr>
          </a:p>
          <a:p>
            <a:r>
              <a:rPr lang="en-US" sz="2700" dirty="0" smtClean="0">
                <a:latin typeface="RBC Display" panose="02000000000000000000" pitchFamily="2" charset="0"/>
                <a:hlinkClick r:id="rId5"/>
              </a:rPr>
              <a:t>thoughtleadership.rbc.com</a:t>
            </a:r>
            <a:r>
              <a:rPr lang="en-US" sz="2700" dirty="0">
                <a:latin typeface="RBC Display" panose="02000000000000000000" pitchFamily="2" charset="0"/>
                <a:hlinkClick r:id="rId5"/>
              </a:rPr>
              <a:t>/</a:t>
            </a:r>
            <a:endParaRPr lang="en-US" sz="2700" dirty="0">
              <a:latin typeface="RBC Display" panose="02000000000000000000" pitchFamily="2" charset="0"/>
            </a:endParaRPr>
          </a:p>
          <a:p>
            <a:endParaRPr lang="en-US" sz="2700" u="sng" dirty="0">
              <a:solidFill>
                <a:srgbClr val="305483"/>
              </a:solidFill>
              <a:latin typeface="RBC Display" panose="02000000000000000000" pitchFamily="2" charset="77"/>
            </a:endParaRPr>
          </a:p>
        </p:txBody>
      </p:sp>
      <p:pic>
        <p:nvPicPr>
          <p:cNvPr id="17" name="Picture 16">
            <a:extLst>
              <a:ext uri="{FF2B5EF4-FFF2-40B4-BE49-F238E27FC236}">
                <a16:creationId xmlns:a16="http://schemas.microsoft.com/office/drawing/2014/main" xmlns="" id="{7BC9CF2D-6D39-214A-A925-9C72FEDADA1A}"/>
              </a:ext>
            </a:extLst>
          </p:cNvPr>
          <p:cNvPicPr>
            <a:picLocks noChangeAspect="1"/>
          </p:cNvPicPr>
          <p:nvPr/>
        </p:nvPicPr>
        <p:blipFill>
          <a:blip r:embed="rId6"/>
          <a:stretch>
            <a:fillRect/>
          </a:stretch>
        </p:blipFill>
        <p:spPr>
          <a:xfrm>
            <a:off x="-1493539" y="-222403"/>
            <a:ext cx="3701869" cy="1933058"/>
          </a:xfrm>
          <a:prstGeom prst="rect">
            <a:avLst/>
          </a:prstGeom>
        </p:spPr>
      </p:pic>
      <p:pic>
        <p:nvPicPr>
          <p:cNvPr id="18" name="Picture 17">
            <a:extLst>
              <a:ext uri="{FF2B5EF4-FFF2-40B4-BE49-F238E27FC236}">
                <a16:creationId xmlns:a16="http://schemas.microsoft.com/office/drawing/2014/main" xmlns="" id="{D80C088B-222C-3B42-83DB-E8EA616216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3670" y="5620843"/>
            <a:ext cx="569903" cy="728663"/>
          </a:xfrm>
          <a:prstGeom prst="rect">
            <a:avLst/>
          </a:prstGeom>
        </p:spPr>
      </p:pic>
      <p:sp>
        <p:nvSpPr>
          <p:cNvPr id="8" name="Rectangle 3"/>
          <p:cNvSpPr>
            <a:spLocks noChangeArrowheads="1"/>
          </p:cNvSpPr>
          <p:nvPr/>
        </p:nvSpPr>
        <p:spPr bwMode="auto">
          <a:xfrm>
            <a:off x="978513" y="5743874"/>
            <a:ext cx="6819900" cy="87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100000"/>
              </a:spcBef>
              <a:spcAft>
                <a:spcPts val="300"/>
              </a:spcAft>
              <a:buClr>
                <a:srgbClr val="003260"/>
              </a:buClr>
              <a:buSzPct val="100000"/>
              <a:buFont typeface="Wingdings" pitchFamily="2" charset="2"/>
              <a:buChar char="§"/>
              <a:defRPr sz="1400">
                <a:solidFill>
                  <a:schemeClr val="tx1"/>
                </a:solidFill>
                <a:latin typeface="Arial" pitchFamily="34" charset="0"/>
              </a:defRPr>
            </a:lvl1pPr>
            <a:lvl2pPr marL="742950" indent="-285750" eaLnBrk="0" hangingPunct="0">
              <a:spcBef>
                <a:spcPts val="300"/>
              </a:spcBef>
              <a:spcAft>
                <a:spcPts val="300"/>
              </a:spcAft>
              <a:buClr>
                <a:srgbClr val="003260"/>
              </a:buClr>
              <a:buSzPct val="100000"/>
              <a:buFont typeface="Symbol" pitchFamily="18" charset="2"/>
              <a:buChar char="-"/>
              <a:defRPr sz="1400">
                <a:solidFill>
                  <a:schemeClr val="tx1"/>
                </a:solidFill>
                <a:latin typeface="Arial" pitchFamily="34" charset="0"/>
              </a:defRPr>
            </a:lvl2pPr>
            <a:lvl3pPr marL="1143000" indent="-228600" eaLnBrk="0"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3pPr>
            <a:lvl4pPr marL="1600200" indent="-228600" eaLnBrk="0"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4pPr>
            <a:lvl5pPr marL="2057400" indent="-228600" eaLnBrk="0"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5pPr>
            <a:lvl6pPr marL="2514600" indent="-228600" eaLnBrk="0" fontAlgn="base"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6pPr>
            <a:lvl7pPr marL="2971800" indent="-228600" eaLnBrk="0" fontAlgn="base"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7pPr>
            <a:lvl8pPr marL="3429000" indent="-228600" eaLnBrk="0" fontAlgn="base"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8pPr>
            <a:lvl9pPr marL="3886200" indent="-228600" eaLnBrk="0" fontAlgn="base" hangingPunct="0">
              <a:spcBef>
                <a:spcPts val="100"/>
              </a:spcBef>
              <a:spcAft>
                <a:spcPts val="100"/>
              </a:spcAft>
              <a:buClr>
                <a:srgbClr val="003260"/>
              </a:buClr>
              <a:buSzPct val="100000"/>
              <a:buFont typeface="Symbol" pitchFamily="18" charset="2"/>
              <a:buChar char="-"/>
              <a:defRPr sz="1400">
                <a:solidFill>
                  <a:schemeClr val="tx1"/>
                </a:solidFill>
                <a:latin typeface="Arial" pitchFamily="34" charset="0"/>
              </a:defRPr>
            </a:lvl9pPr>
          </a:lstStyle>
          <a:p>
            <a:pPr eaLnBrk="1" hangingPunct="1">
              <a:spcBef>
                <a:spcPct val="0"/>
              </a:spcBef>
              <a:spcAft>
                <a:spcPct val="0"/>
              </a:spcAft>
              <a:buClrTx/>
              <a:buSzTx/>
              <a:buFontTx/>
              <a:buNone/>
            </a:pPr>
            <a:r>
              <a:rPr lang="en-CA" altLang="en-US" sz="800" dirty="0">
                <a:solidFill>
                  <a:srgbClr val="1F4E79"/>
                </a:solidFill>
              </a:rPr>
              <a:t>The material contained in this report is the property of Royal Bank of Canada and may not be reproduced in any way, in whole or in part, without express authorization of the copyright holder in writing. The statements and statistics contained herein have been prepared by RBC Economics Research based on information from sources considered to be reliable. We make no representation or warranty, express or implied, as to its accuracy or completeness. This publication is for the information of investors and business persons and does not constitute an offer to sell or a solicitation to buy securities</a:t>
            </a:r>
            <a:r>
              <a:rPr lang="en-CA" altLang="en-US" sz="800" dirty="0" smtClean="0">
                <a:solidFill>
                  <a:srgbClr val="1F4E79"/>
                </a:solidFill>
              </a:rPr>
              <a:t>.</a:t>
            </a:r>
          </a:p>
          <a:p>
            <a:pPr algn="just" eaLnBrk="1" hangingPunct="1">
              <a:spcBef>
                <a:spcPct val="0"/>
              </a:spcBef>
              <a:spcAft>
                <a:spcPct val="0"/>
              </a:spcAft>
              <a:buClrTx/>
              <a:buSzTx/>
              <a:buFontTx/>
              <a:buNone/>
            </a:pPr>
            <a:endParaRPr lang="en-CA" altLang="en-US" sz="800" dirty="0">
              <a:solidFill>
                <a:srgbClr val="1F4E79"/>
              </a:solidFill>
            </a:endParaRPr>
          </a:p>
          <a:p>
            <a:pPr algn="ctr" eaLnBrk="1" hangingPunct="1">
              <a:spcBef>
                <a:spcPct val="0"/>
              </a:spcBef>
              <a:spcAft>
                <a:spcPct val="0"/>
              </a:spcAft>
              <a:buClrTx/>
              <a:buSzTx/>
              <a:buFontTx/>
              <a:buNone/>
            </a:pPr>
            <a:r>
              <a:rPr lang="en-CA" altLang="en-US" sz="800" b="1" dirty="0">
                <a:solidFill>
                  <a:srgbClr val="1F4E79"/>
                </a:solidFill>
              </a:rPr>
              <a:t>®Registered trademark of Royal Bank of Canada.</a:t>
            </a:r>
          </a:p>
          <a:p>
            <a:pPr algn="ctr" eaLnBrk="1" hangingPunct="1">
              <a:spcBef>
                <a:spcPct val="0"/>
              </a:spcBef>
              <a:spcAft>
                <a:spcPct val="0"/>
              </a:spcAft>
              <a:buClrTx/>
              <a:buSzTx/>
              <a:buFontTx/>
              <a:buNone/>
            </a:pPr>
            <a:r>
              <a:rPr lang="en-CA" altLang="en-US" sz="800" b="1" dirty="0">
                <a:solidFill>
                  <a:srgbClr val="1F4E79"/>
                </a:solidFill>
              </a:rPr>
              <a:t>©Royal Bank of Canada.</a:t>
            </a:r>
            <a:r>
              <a:rPr lang="en-CA" altLang="en-US" sz="800" dirty="0">
                <a:solidFill>
                  <a:srgbClr val="1F4E79"/>
                </a:solidFill>
              </a:rPr>
              <a:t> </a:t>
            </a:r>
          </a:p>
        </p:txBody>
      </p:sp>
    </p:spTree>
    <p:extLst>
      <p:ext uri="{BB962C8B-B14F-4D97-AF65-F5344CB8AC3E}">
        <p14:creationId xmlns:p14="http://schemas.microsoft.com/office/powerpoint/2010/main" val="256809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7202850"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Higher gasoline and housing costs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Supply chain disruptions also apply upward pressure on other spending items</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extLst>
              <p:ext uri="{D42A27DB-BD31-4B8C-83A1-F6EECF244321}">
                <p14:modId xmlns:p14="http://schemas.microsoft.com/office/powerpoint/2010/main" val="1951258393"/>
              </p:ext>
            </p:extLst>
          </p:nvPr>
        </p:nvPicPr>
        <p:blipFill>
          <a:blip r:embed="rId5"/>
          <a:stretch>
            <a:fillRect/>
          </a:stretch>
        </p:blipFill>
        <p:spPr>
          <a:xfrm>
            <a:off x="1189038" y="1287463"/>
            <a:ext cx="6765925" cy="4283075"/>
          </a:xfrm>
          <a:prstGeom prst="rect">
            <a:avLst/>
          </a:prstGeom>
        </p:spPr>
      </p:pic>
      <p:sp>
        <p:nvSpPr>
          <p:cNvPr id="9" name="Oval 9"/>
          <p:cNvSpPr>
            <a:spLocks noChangeArrowheads="1"/>
          </p:cNvSpPr>
          <p:nvPr/>
        </p:nvSpPr>
        <p:spPr bwMode="auto">
          <a:xfrm rot="2467511">
            <a:off x="1078273" y="2639042"/>
            <a:ext cx="2924384" cy="1733910"/>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1107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4" y="362232"/>
            <a:ext cx="6515073"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Some of the drivers will run their course</a:t>
            </a:r>
            <a:endParaRPr lang="en-US" sz="2700" dirty="0">
              <a:solidFill>
                <a:schemeClr val="accent1">
                  <a:lumMod val="50000"/>
                </a:schemeClr>
              </a:solidFill>
              <a:latin typeface="RBC Display" panose="02000000000000000000" pitchFamily="2" charset="77"/>
            </a:endParaRPr>
          </a:p>
        </p:txBody>
      </p:sp>
      <p:pic>
        <p:nvPicPr>
          <p:cNvPr id="3" name="Picture 2"/>
          <p:cNvPicPr/>
          <p:nvPr>
            <p:extLst>
              <p:ext uri="{D42A27DB-BD31-4B8C-83A1-F6EECF244321}">
                <p14:modId xmlns:p14="http://schemas.microsoft.com/office/powerpoint/2010/main" val="1845292040"/>
              </p:ext>
            </p:extLst>
          </p:nvPr>
        </p:nvPicPr>
        <p:blipFill>
          <a:blip r:embed="rId5"/>
          <a:stretch>
            <a:fillRect/>
          </a:stretch>
        </p:blipFill>
        <p:spPr>
          <a:xfrm>
            <a:off x="1176338" y="1087438"/>
            <a:ext cx="6791325" cy="4686300"/>
          </a:xfrm>
          <a:prstGeom prst="rect">
            <a:avLst/>
          </a:prstGeom>
        </p:spPr>
      </p:pic>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Base effects, supply chain disruptions to ease over the coming year</a:t>
            </a:r>
            <a:endParaRPr lang="en-US" altLang="en-US" sz="1400" dirty="0">
              <a:solidFill>
                <a:srgbClr val="305483"/>
              </a:solidFill>
              <a:latin typeface="RBC Display" panose="02000000000000000000" pitchFamily="2" charset="0"/>
              <a:ea typeface="Geneva"/>
              <a:cs typeface="Geneva"/>
            </a:endParaRPr>
          </a:p>
        </p:txBody>
      </p:sp>
    </p:spTree>
    <p:extLst>
      <p:ext uri="{BB962C8B-B14F-4D97-AF65-F5344CB8AC3E}">
        <p14:creationId xmlns:p14="http://schemas.microsoft.com/office/powerpoint/2010/main" val="214032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4" y="362232"/>
            <a:ext cx="6632947"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Bank of Canada to raise rates next spring</a:t>
            </a:r>
            <a:endParaRPr lang="en-US" sz="2700" dirty="0">
              <a:solidFill>
                <a:schemeClr val="accent1">
                  <a:lumMod val="50000"/>
                </a:schemeClr>
              </a:solidFill>
              <a:latin typeface="RBC Display" panose="02000000000000000000" pitchFamily="2" charset="77"/>
            </a:endParaRPr>
          </a:p>
        </p:txBody>
      </p:sp>
      <p:pic>
        <p:nvPicPr>
          <p:cNvPr id="4" name="Picture 3"/>
          <p:cNvPicPr/>
          <p:nvPr>
            <p:extLst>
              <p:ext uri="{D42A27DB-BD31-4B8C-83A1-F6EECF244321}">
                <p14:modId xmlns:p14="http://schemas.microsoft.com/office/powerpoint/2010/main" val="3317157182"/>
              </p:ext>
            </p:extLst>
          </p:nvPr>
        </p:nvPicPr>
        <p:blipFill>
          <a:blip r:embed="rId5"/>
          <a:stretch>
            <a:fillRect/>
          </a:stretch>
        </p:blipFill>
        <p:spPr>
          <a:xfrm>
            <a:off x="1171575" y="1162050"/>
            <a:ext cx="6800850" cy="4533900"/>
          </a:xfrm>
          <a:prstGeom prst="rect">
            <a:avLst/>
          </a:prstGeom>
        </p:spPr>
      </p:pic>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US Federal Reserve will do the same starting later in the year</a:t>
            </a:r>
            <a:endParaRPr lang="en-US" altLang="en-US" sz="1400" dirty="0">
              <a:solidFill>
                <a:srgbClr val="305483"/>
              </a:solidFill>
              <a:latin typeface="RBC Display" panose="02000000000000000000" pitchFamily="2" charset="0"/>
              <a:ea typeface="Geneva"/>
              <a:cs typeface="Geneva"/>
            </a:endParaRPr>
          </a:p>
        </p:txBody>
      </p:sp>
      <p:sp>
        <p:nvSpPr>
          <p:cNvPr id="9" name="Oval 9"/>
          <p:cNvSpPr>
            <a:spLocks noChangeArrowheads="1"/>
          </p:cNvSpPr>
          <p:nvPr/>
        </p:nvSpPr>
        <p:spPr bwMode="auto">
          <a:xfrm rot="1347779">
            <a:off x="7393633" y="4036581"/>
            <a:ext cx="448405" cy="1324155"/>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610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4" y="362232"/>
            <a:ext cx="6816999"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The recovery continues…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Q3 growth picked up smartly after a disappointing contraction in Q2</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extLst>
              <p:ext uri="{D42A27DB-BD31-4B8C-83A1-F6EECF244321}">
                <p14:modId xmlns:p14="http://schemas.microsoft.com/office/powerpoint/2010/main" val="67550363"/>
              </p:ext>
            </p:extLst>
          </p:nvPr>
        </p:nvPicPr>
        <p:blipFill>
          <a:blip r:embed="rId5"/>
          <a:stretch>
            <a:fillRect/>
          </a:stretch>
        </p:blipFill>
        <p:spPr>
          <a:xfrm>
            <a:off x="1176338" y="1257300"/>
            <a:ext cx="6791325" cy="4343400"/>
          </a:xfrm>
          <a:prstGeom prst="rect">
            <a:avLst/>
          </a:prstGeom>
        </p:spPr>
      </p:pic>
      <p:sp>
        <p:nvSpPr>
          <p:cNvPr id="9" name="Oval 9"/>
          <p:cNvSpPr>
            <a:spLocks noChangeArrowheads="1"/>
          </p:cNvSpPr>
          <p:nvPr/>
        </p:nvSpPr>
        <p:spPr bwMode="auto">
          <a:xfrm>
            <a:off x="6318422" y="2940908"/>
            <a:ext cx="1449859" cy="893534"/>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48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4" y="362232"/>
            <a:ext cx="7202851"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…despite supply chain snarls</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a:solidFill>
                  <a:srgbClr val="305483"/>
                </a:solidFill>
                <a:latin typeface="RBC Display" panose="02000000000000000000" pitchFamily="2" charset="0"/>
                <a:ea typeface="Geneva"/>
                <a:cs typeface="Geneva"/>
              </a:rPr>
              <a:t>Shortage of microchips </a:t>
            </a:r>
            <a:r>
              <a:rPr lang="en-US" altLang="en-US" sz="1400" dirty="0" smtClean="0">
                <a:solidFill>
                  <a:srgbClr val="305483"/>
                </a:solidFill>
                <a:latin typeface="RBC Display" panose="02000000000000000000" pitchFamily="2" charset="0"/>
                <a:ea typeface="Geneva"/>
                <a:cs typeface="Geneva"/>
              </a:rPr>
              <a:t>caused auto </a:t>
            </a:r>
            <a:r>
              <a:rPr lang="en-US" altLang="en-US" sz="1400" dirty="0">
                <a:solidFill>
                  <a:srgbClr val="305483"/>
                </a:solidFill>
                <a:latin typeface="RBC Display" panose="02000000000000000000" pitchFamily="2" charset="0"/>
                <a:ea typeface="Geneva"/>
                <a:cs typeface="Geneva"/>
              </a:rPr>
              <a:t>plants to shut down</a:t>
            </a:r>
          </a:p>
        </p:txBody>
      </p:sp>
      <p:pic>
        <p:nvPicPr>
          <p:cNvPr id="3" name="Picture 2"/>
          <p:cNvPicPr/>
          <p:nvPr>
            <p:extLst>
              <p:ext uri="{D42A27DB-BD31-4B8C-83A1-F6EECF244321}">
                <p14:modId xmlns:p14="http://schemas.microsoft.com/office/powerpoint/2010/main" val="1720084491"/>
              </p:ext>
            </p:extLst>
          </p:nvPr>
        </p:nvPicPr>
        <p:blipFill>
          <a:blip r:embed="rId5"/>
          <a:stretch>
            <a:fillRect/>
          </a:stretch>
        </p:blipFill>
        <p:spPr>
          <a:xfrm>
            <a:off x="1173163" y="1185863"/>
            <a:ext cx="6797675" cy="4487862"/>
          </a:xfrm>
          <a:prstGeom prst="rect">
            <a:avLst/>
          </a:prstGeom>
        </p:spPr>
      </p:pic>
      <p:sp>
        <p:nvSpPr>
          <p:cNvPr id="9" name="Oval 9"/>
          <p:cNvSpPr>
            <a:spLocks noChangeArrowheads="1"/>
          </p:cNvSpPr>
          <p:nvPr/>
        </p:nvSpPr>
        <p:spPr bwMode="auto">
          <a:xfrm rot="19577814">
            <a:off x="6916639" y="2827307"/>
            <a:ext cx="954091" cy="1338691"/>
          </a:xfrm>
          <a:prstGeom prst="ellipse">
            <a:avLst/>
          </a:prstGeom>
          <a:noFill/>
          <a:ln w="63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8269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7202850"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Transitioning to the expansion phase</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Canadian economy close to 99% recovered; US now above pre-pandemic levels</a:t>
            </a:r>
            <a:endParaRPr lang="en-US" altLang="en-US" sz="1400" dirty="0">
              <a:solidFill>
                <a:srgbClr val="305483"/>
              </a:solidFill>
              <a:latin typeface="RBC Display" panose="02000000000000000000" pitchFamily="2" charset="0"/>
              <a:ea typeface="Geneva"/>
              <a:cs typeface="Geneva"/>
            </a:endParaRPr>
          </a:p>
        </p:txBody>
      </p:sp>
      <p:pic>
        <p:nvPicPr>
          <p:cNvPr id="3" name="Picture 2"/>
          <p:cNvPicPr/>
          <p:nvPr>
            <p:extLst>
              <p:ext uri="{D42A27DB-BD31-4B8C-83A1-F6EECF244321}">
                <p14:modId xmlns:p14="http://schemas.microsoft.com/office/powerpoint/2010/main" val="3238568644"/>
              </p:ext>
            </p:extLst>
          </p:nvPr>
        </p:nvPicPr>
        <p:blipFill>
          <a:blip r:embed="rId5"/>
          <a:stretch>
            <a:fillRect/>
          </a:stretch>
        </p:blipFill>
        <p:spPr>
          <a:xfrm>
            <a:off x="1176338" y="1262063"/>
            <a:ext cx="6791325" cy="4333875"/>
          </a:xfrm>
          <a:prstGeom prst="rect">
            <a:avLst/>
          </a:prstGeom>
        </p:spPr>
      </p:pic>
    </p:spTree>
    <p:extLst>
      <p:ext uri="{BB962C8B-B14F-4D97-AF65-F5344CB8AC3E}">
        <p14:creationId xmlns:p14="http://schemas.microsoft.com/office/powerpoint/2010/main" val="377196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880C2A-A70F-534A-8FE9-242C9B3B7CAD}"/>
              </a:ext>
            </a:extLst>
          </p:cNvPr>
          <p:cNvPicPr>
            <a:picLocks noChangeAspect="1"/>
          </p:cNvPicPr>
          <p:nvPr/>
        </p:nvPicPr>
        <p:blipFill rotWithShape="1">
          <a:blip r:embed="rId3"/>
          <a:srcRect l="38319" t="11861" r="15656" b="24390"/>
          <a:stretch/>
        </p:blipFill>
        <p:spPr>
          <a:xfrm>
            <a:off x="-75010" y="0"/>
            <a:ext cx="1703785" cy="1232297"/>
          </a:xfrm>
          <a:prstGeom prst="rect">
            <a:avLst/>
          </a:prstGeom>
        </p:spPr>
      </p:pic>
      <p:pic>
        <p:nvPicPr>
          <p:cNvPr id="7" name="Picture 6">
            <a:extLst>
              <a:ext uri="{FF2B5EF4-FFF2-40B4-BE49-F238E27FC236}">
                <a16:creationId xmlns:a16="http://schemas.microsoft.com/office/drawing/2014/main" xmlns="" id="{F9448270-C57E-CC44-82EC-BF40930B9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572" y="5680804"/>
            <a:ext cx="569903" cy="728663"/>
          </a:xfrm>
          <a:prstGeom prst="rect">
            <a:avLst/>
          </a:prstGeom>
        </p:spPr>
      </p:pic>
      <p:sp>
        <p:nvSpPr>
          <p:cNvPr id="5" name="TextBox 4">
            <a:extLst>
              <a:ext uri="{FF2B5EF4-FFF2-40B4-BE49-F238E27FC236}">
                <a16:creationId xmlns:a16="http://schemas.microsoft.com/office/drawing/2014/main" xmlns="" id="{D4EE5F55-9E69-014C-BD4F-7619CE625718}"/>
              </a:ext>
            </a:extLst>
          </p:cNvPr>
          <p:cNvSpPr txBox="1"/>
          <p:nvPr/>
        </p:nvSpPr>
        <p:spPr>
          <a:xfrm>
            <a:off x="1550625" y="362232"/>
            <a:ext cx="7202850" cy="507831"/>
          </a:xfrm>
          <a:prstGeom prst="rect">
            <a:avLst/>
          </a:prstGeom>
          <a:noFill/>
        </p:spPr>
        <p:txBody>
          <a:bodyPr wrap="square" rtlCol="0">
            <a:spAutoFit/>
          </a:bodyPr>
          <a:lstStyle/>
          <a:p>
            <a:r>
              <a:rPr lang="en-US" sz="2700" dirty="0" smtClean="0">
                <a:solidFill>
                  <a:schemeClr val="accent1">
                    <a:lumMod val="50000"/>
                  </a:schemeClr>
                </a:solidFill>
                <a:latin typeface="RBC Display" panose="02000000000000000000" pitchFamily="2" charset="77"/>
              </a:rPr>
              <a:t>The pace will </a:t>
            </a:r>
            <a:r>
              <a:rPr lang="en-US" sz="2700" dirty="0" smtClean="0">
                <a:solidFill>
                  <a:schemeClr val="accent1">
                    <a:lumMod val="50000"/>
                  </a:schemeClr>
                </a:solidFill>
                <a:latin typeface="RBC Display" panose="02000000000000000000" pitchFamily="2" charset="77"/>
              </a:rPr>
              <a:t>generally slow…</a:t>
            </a:r>
            <a:endParaRPr lang="en-US" sz="2700" dirty="0">
              <a:solidFill>
                <a:schemeClr val="accent1">
                  <a:lumMod val="50000"/>
                </a:schemeClr>
              </a:solidFill>
              <a:latin typeface="RBC Display" panose="02000000000000000000" pitchFamily="2" charset="77"/>
            </a:endParaRPr>
          </a:p>
        </p:txBody>
      </p:sp>
      <p:sp>
        <p:nvSpPr>
          <p:cNvPr id="8" name="Tagline 1"/>
          <p:cNvSpPr txBox="1">
            <a:spLocks noChangeArrowheads="1"/>
          </p:cNvSpPr>
          <p:nvPr/>
        </p:nvSpPr>
        <p:spPr bwMode="auto">
          <a:xfrm>
            <a:off x="1173162" y="5779698"/>
            <a:ext cx="6797675" cy="208240"/>
          </a:xfrm>
          <a:prstGeom prst="rect">
            <a:avLst/>
          </a:prstGeom>
          <a:noFill/>
          <a:ln>
            <a:noFill/>
          </a:ln>
          <a:extLst/>
        </p:spPr>
        <p:txBody>
          <a:bodyPr anchor="ctr"/>
          <a:lstStyle>
            <a:lvl1pPr eaLnBrk="0" hangingPunct="0">
              <a:defRPr sz="2400">
                <a:solidFill>
                  <a:schemeClr val="tx1"/>
                </a:solidFill>
                <a:latin typeface="LucidaSans Roman" charset="0"/>
              </a:defRPr>
            </a:lvl1pPr>
            <a:lvl2pPr marL="742950" indent="-285750" eaLnBrk="0" hangingPunct="0">
              <a:defRPr sz="2400">
                <a:solidFill>
                  <a:schemeClr val="tx1"/>
                </a:solidFill>
                <a:latin typeface="LucidaSans Roman" charset="0"/>
              </a:defRPr>
            </a:lvl2pPr>
            <a:lvl3pPr marL="1143000" indent="-228600" eaLnBrk="0" hangingPunct="0">
              <a:defRPr sz="2400">
                <a:solidFill>
                  <a:schemeClr val="tx1"/>
                </a:solidFill>
                <a:latin typeface="LucidaSans Roman" charset="0"/>
              </a:defRPr>
            </a:lvl3pPr>
            <a:lvl4pPr marL="1600200" indent="-228600" eaLnBrk="0" hangingPunct="0">
              <a:defRPr sz="2400">
                <a:solidFill>
                  <a:schemeClr val="tx1"/>
                </a:solidFill>
                <a:latin typeface="LucidaSans Roman" charset="0"/>
              </a:defRPr>
            </a:lvl4pPr>
            <a:lvl5pPr marL="2057400" indent="-228600" eaLnBrk="0" hangingPunct="0">
              <a:defRPr sz="2400">
                <a:solidFill>
                  <a:schemeClr val="tx1"/>
                </a:solidFill>
                <a:latin typeface="LucidaSans Roman" charset="0"/>
              </a:defRPr>
            </a:lvl5pPr>
            <a:lvl6pPr marL="2514600" indent="-228600" eaLnBrk="0" fontAlgn="base" hangingPunct="0">
              <a:spcBef>
                <a:spcPct val="0"/>
              </a:spcBef>
              <a:spcAft>
                <a:spcPct val="0"/>
              </a:spcAft>
              <a:defRPr sz="2400">
                <a:solidFill>
                  <a:schemeClr val="tx1"/>
                </a:solidFill>
                <a:latin typeface="LucidaSans Roman" charset="0"/>
              </a:defRPr>
            </a:lvl6pPr>
            <a:lvl7pPr marL="2971800" indent="-228600" eaLnBrk="0" fontAlgn="base" hangingPunct="0">
              <a:spcBef>
                <a:spcPct val="0"/>
              </a:spcBef>
              <a:spcAft>
                <a:spcPct val="0"/>
              </a:spcAft>
              <a:defRPr sz="2400">
                <a:solidFill>
                  <a:schemeClr val="tx1"/>
                </a:solidFill>
                <a:latin typeface="LucidaSans Roman" charset="0"/>
              </a:defRPr>
            </a:lvl7pPr>
            <a:lvl8pPr marL="3429000" indent="-228600" eaLnBrk="0" fontAlgn="base" hangingPunct="0">
              <a:spcBef>
                <a:spcPct val="0"/>
              </a:spcBef>
              <a:spcAft>
                <a:spcPct val="0"/>
              </a:spcAft>
              <a:defRPr sz="2400">
                <a:solidFill>
                  <a:schemeClr val="tx1"/>
                </a:solidFill>
                <a:latin typeface="LucidaSans Roman" charset="0"/>
              </a:defRPr>
            </a:lvl8pPr>
            <a:lvl9pPr marL="3886200" indent="-228600" eaLnBrk="0" fontAlgn="base" hangingPunct="0">
              <a:spcBef>
                <a:spcPct val="0"/>
              </a:spcBef>
              <a:spcAft>
                <a:spcPct val="0"/>
              </a:spcAft>
              <a:defRPr sz="2400">
                <a:solidFill>
                  <a:schemeClr val="tx1"/>
                </a:solidFill>
                <a:latin typeface="LucidaSans Roman" charset="0"/>
              </a:defRPr>
            </a:lvl9pPr>
          </a:lstStyle>
          <a:p>
            <a:pPr eaLnBrk="1" hangingPunct="1"/>
            <a:r>
              <a:rPr lang="en-US" altLang="en-US" sz="1400" dirty="0" smtClean="0">
                <a:solidFill>
                  <a:srgbClr val="305483"/>
                </a:solidFill>
                <a:latin typeface="RBC Display" panose="02000000000000000000" pitchFamily="2" charset="0"/>
                <a:ea typeface="Geneva"/>
                <a:cs typeface="Geneva"/>
              </a:rPr>
              <a:t>Activity to increasingly bump up against capacity limits</a:t>
            </a:r>
            <a:endParaRPr lang="en-US" altLang="en-US" sz="1400" dirty="0">
              <a:solidFill>
                <a:srgbClr val="305483"/>
              </a:solidFill>
              <a:latin typeface="RBC Display" panose="02000000000000000000" pitchFamily="2" charset="0"/>
              <a:ea typeface="Geneva"/>
              <a:cs typeface="Geneva"/>
            </a:endParaRPr>
          </a:p>
        </p:txBody>
      </p:sp>
      <p:pic>
        <p:nvPicPr>
          <p:cNvPr id="4" name="Picture 3"/>
          <p:cNvPicPr/>
          <p:nvPr>
            <p:extLst>
              <p:ext uri="{D42A27DB-BD31-4B8C-83A1-F6EECF244321}">
                <p14:modId xmlns:p14="http://schemas.microsoft.com/office/powerpoint/2010/main" val="3007069293"/>
              </p:ext>
            </p:extLst>
          </p:nvPr>
        </p:nvPicPr>
        <p:blipFill>
          <a:blip r:embed="rId5"/>
          <a:stretch>
            <a:fillRect/>
          </a:stretch>
        </p:blipFill>
        <p:spPr>
          <a:xfrm>
            <a:off x="1176338" y="1262063"/>
            <a:ext cx="6791325" cy="4333875"/>
          </a:xfrm>
          <a:prstGeom prst="rect">
            <a:avLst/>
          </a:prstGeom>
        </p:spPr>
      </p:pic>
      <p:sp>
        <p:nvSpPr>
          <p:cNvPr id="9" name="Right Arrow 8"/>
          <p:cNvSpPr/>
          <p:nvPr/>
        </p:nvSpPr>
        <p:spPr>
          <a:xfrm rot="959327">
            <a:off x="4951288" y="2133733"/>
            <a:ext cx="2614936" cy="363894"/>
          </a:xfrm>
          <a:prstGeom prst="rightArrow">
            <a:avLst/>
          </a:prstGeom>
          <a:solidFill>
            <a:schemeClr val="accent1">
              <a:alpha val="1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71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1DB16D7-740B-4A50-8BE9-295AB22FD732}" vid="{04363943-F36F-41C6-9106-2C537B64F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27812</TotalTime>
  <Words>577</Words>
  <Application>Microsoft Office PowerPoint</Application>
  <PresentationFormat>On-screen Show (4:3)</PresentationFormat>
  <Paragraphs>92</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Geneva</vt:lpstr>
      <vt:lpstr>RBC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Schrumm, Andrew</dc:creator>
  <cp:lastModifiedBy>Hogue, Robert</cp:lastModifiedBy>
  <cp:revision>469</cp:revision>
  <cp:lastPrinted>2019-10-01T21:01:46Z</cp:lastPrinted>
  <dcterms:created xsi:type="dcterms:W3CDTF">2019-08-21T19:03:53Z</dcterms:created>
  <dcterms:modified xsi:type="dcterms:W3CDTF">2021-12-02T20:41:08Z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TT_RBC_Internal</vt:lpwstr>
  </property>
</Properties>
</file>